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1" d="100"/>
          <a:sy n="21"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BA025-3D58-4F7F-9CAB-677EC94148D0}" type="datetimeFigureOut">
              <a:rPr lang="en-GB" smtClean="0"/>
              <a:pPr/>
              <a:t>19/07/2011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FF3F0E-E423-4954-A17A-17E16CB173B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A567E6-FD06-4AB7-9732-E3448B9BF5AC}" type="slidenum">
              <a:rPr lang="en-GB" smtClean="0"/>
              <a:pPr/>
              <a:t>40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E465F-82EF-4EC8-964B-AFBAD85DDC22}" type="datetimeFigureOut">
              <a:rPr lang="en-GB" smtClean="0"/>
              <a:pPr/>
              <a:t>19/07/2011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A34E01-FD91-4661-BA74-4783C40CF4B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E465F-82EF-4EC8-964B-AFBAD85DDC22}" type="datetimeFigureOut">
              <a:rPr lang="en-GB" smtClean="0"/>
              <a:pPr/>
              <a:t>19/07/2011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34E01-FD91-4661-BA74-4783C40CF4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accent6">
                    <a:lumMod val="75000"/>
                  </a:schemeClr>
                </a:solidFill>
              </a:rPr>
              <a:t>Basic PCM</a:t>
            </a:r>
            <a:endParaRPr lang="en-GB" dirty="0">
              <a:solidFill>
                <a:schemeClr val="accent6">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Answers to Exercise 2</a:t>
            </a:r>
          </a:p>
        </p:txBody>
      </p:sp>
      <p:sp>
        <p:nvSpPr>
          <p:cNvPr id="25603" name="Content Placeholder 2"/>
          <p:cNvSpPr>
            <a:spLocks noGrp="1"/>
          </p:cNvSpPr>
          <p:nvPr>
            <p:ph idx="1"/>
          </p:nvPr>
        </p:nvSpPr>
        <p:spPr>
          <a:xfrm>
            <a:off x="457200" y="1600200"/>
            <a:ext cx="8534400" cy="4525963"/>
          </a:xfrm>
        </p:spPr>
        <p:txBody>
          <a:bodyPr/>
          <a:lstStyle/>
          <a:p>
            <a:pPr eaLnBrk="1" hangingPunct="1"/>
            <a:r>
              <a:rPr lang="en-US" smtClean="0"/>
              <a:t>(a) 101				          </a:t>
            </a:r>
            <a:r>
              <a:rPr lang="en-US" smtClean="0">
                <a:solidFill>
                  <a:srgbClr val="FF0000"/>
                </a:solidFill>
              </a:rPr>
              <a:t>5</a:t>
            </a:r>
            <a:r>
              <a:rPr lang="en-US" smtClean="0"/>
              <a:t>			</a:t>
            </a:r>
          </a:p>
          <a:p>
            <a:pPr eaLnBrk="1" hangingPunct="1"/>
            <a:r>
              <a:rPr lang="en-US" smtClean="0"/>
              <a:t>(b) 110					</a:t>
            </a:r>
            <a:r>
              <a:rPr lang="en-US" smtClean="0">
                <a:solidFill>
                  <a:srgbClr val="FF0000"/>
                </a:solidFill>
              </a:rPr>
              <a:t>6</a:t>
            </a:r>
          </a:p>
          <a:p>
            <a:pPr eaLnBrk="1" hangingPunct="1"/>
            <a:r>
              <a:rPr lang="en-US" smtClean="0"/>
              <a:t>(c) 1001					</a:t>
            </a:r>
            <a:r>
              <a:rPr lang="en-US" smtClean="0">
                <a:solidFill>
                  <a:srgbClr val="FF0000"/>
                </a:solidFill>
              </a:rPr>
              <a:t>9</a:t>
            </a:r>
          </a:p>
          <a:p>
            <a:pPr eaLnBrk="1" hangingPunct="1"/>
            <a:r>
              <a:rPr lang="en-US" smtClean="0"/>
              <a:t>(d) 11101				</a:t>
            </a:r>
            <a:r>
              <a:rPr lang="en-US" smtClean="0">
                <a:solidFill>
                  <a:srgbClr val="FF0000"/>
                </a:solidFill>
              </a:rPr>
              <a:t>29</a:t>
            </a:r>
          </a:p>
          <a:p>
            <a:pPr eaLnBrk="1" hangingPunct="1"/>
            <a:r>
              <a:rPr lang="en-US" smtClean="0"/>
              <a:t>(e) 100000				</a:t>
            </a:r>
            <a:r>
              <a:rPr lang="en-US" smtClean="0">
                <a:solidFill>
                  <a:srgbClr val="FF0000"/>
                </a:solidFill>
              </a:rPr>
              <a:t>32</a:t>
            </a:r>
          </a:p>
          <a:p>
            <a:pPr eaLnBrk="1" hangingPunct="1"/>
            <a:r>
              <a:rPr lang="en-US" smtClean="0"/>
              <a:t>(f)  1011010				</a:t>
            </a:r>
            <a:r>
              <a:rPr lang="en-US" smtClean="0">
                <a:solidFill>
                  <a:srgbClr val="FF0000"/>
                </a:solidFill>
              </a:rPr>
              <a:t>90</a:t>
            </a:r>
          </a:p>
          <a:p>
            <a:pPr eaLnBrk="1" hangingPunct="1"/>
            <a:r>
              <a:rPr lang="en-US" smtClean="0"/>
              <a:t>(g) 111000111				</a:t>
            </a:r>
            <a:r>
              <a:rPr lang="en-US" smtClean="0">
                <a:solidFill>
                  <a:srgbClr val="FF0000"/>
                </a:solidFill>
              </a:rPr>
              <a:t>455</a:t>
            </a:r>
          </a:p>
          <a:p>
            <a:pPr eaLnBrk="1" hangingPunct="1"/>
            <a:endParaRPr lang="en-US" smtClean="0"/>
          </a:p>
        </p:txBody>
      </p:sp>
      <p:cxnSp>
        <p:nvCxnSpPr>
          <p:cNvPr id="5" name="Straight Arrow Connector 4"/>
          <p:cNvCxnSpPr/>
          <p:nvPr/>
        </p:nvCxnSpPr>
        <p:spPr>
          <a:xfrm>
            <a:off x="2286000" y="1905000"/>
            <a:ext cx="34290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286000" y="2438400"/>
            <a:ext cx="34290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62200" y="3048000"/>
            <a:ext cx="33528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43200" y="3657600"/>
            <a:ext cx="30480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19400" y="4267200"/>
            <a:ext cx="29718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24200" y="4800600"/>
            <a:ext cx="26670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9000" y="5410200"/>
            <a:ext cx="23622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4000" u="sng" smtClean="0">
                <a:solidFill>
                  <a:srgbClr val="FF0000"/>
                </a:solidFill>
              </a:rPr>
              <a:t>Exercise 3</a:t>
            </a:r>
            <a:r>
              <a:rPr lang="en-US" sz="4000" u="sng" smtClean="0"/>
              <a:t/>
            </a:r>
            <a:br>
              <a:rPr lang="en-US" sz="4000" u="sng" smtClean="0"/>
            </a:br>
            <a:r>
              <a:rPr lang="en-US" sz="4000" u="sng" smtClean="0"/>
              <a:t>Convert the following denary numbers to hexa and then to binary</a:t>
            </a:r>
          </a:p>
        </p:txBody>
      </p:sp>
      <p:sp>
        <p:nvSpPr>
          <p:cNvPr id="26627" name="Content Placeholder 2"/>
          <p:cNvSpPr>
            <a:spLocks noGrp="1"/>
          </p:cNvSpPr>
          <p:nvPr>
            <p:ph idx="1"/>
          </p:nvPr>
        </p:nvSpPr>
        <p:spPr>
          <a:xfrm>
            <a:off x="304800" y="1905000"/>
            <a:ext cx="8229600" cy="4800600"/>
          </a:xfrm>
        </p:spPr>
        <p:txBody>
          <a:bodyPr/>
          <a:lstStyle/>
          <a:p>
            <a:pPr eaLnBrk="1" hangingPunct="1"/>
            <a:r>
              <a:rPr lang="en-US" smtClean="0"/>
              <a:t>(a) 9</a:t>
            </a:r>
          </a:p>
          <a:p>
            <a:pPr eaLnBrk="1" hangingPunct="1"/>
            <a:r>
              <a:rPr lang="en-US" smtClean="0"/>
              <a:t>(b) 20</a:t>
            </a:r>
          </a:p>
          <a:p>
            <a:pPr eaLnBrk="1" hangingPunct="1"/>
            <a:r>
              <a:rPr lang="en-US" smtClean="0"/>
              <a:t>(c)  36</a:t>
            </a:r>
          </a:p>
          <a:p>
            <a:pPr eaLnBrk="1" hangingPunct="1"/>
            <a:r>
              <a:rPr lang="en-US" smtClean="0"/>
              <a:t>(d) 129</a:t>
            </a:r>
          </a:p>
          <a:p>
            <a:pPr eaLnBrk="1" hangingPunct="1"/>
            <a:r>
              <a:rPr lang="en-US" smtClean="0"/>
              <a:t>(e) 518</a:t>
            </a:r>
          </a:p>
          <a:p>
            <a:pPr eaLnBrk="1" hangingPunct="1"/>
            <a:r>
              <a:rPr lang="en-US" smtClean="0"/>
              <a:t>(f) 1030</a:t>
            </a:r>
          </a:p>
          <a:p>
            <a:pPr eaLnBrk="1" hangingPunct="1"/>
            <a:r>
              <a:rPr lang="en-US" smtClean="0"/>
              <a:t>(g) 4095</a:t>
            </a:r>
          </a:p>
          <a:p>
            <a:pPr eaLnBrk="1" hangingPunct="1"/>
            <a:r>
              <a:rPr lang="en-US" smtClean="0"/>
              <a:t>(h) 8200</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Answers to Exercise 3</a:t>
            </a:r>
          </a:p>
        </p:txBody>
      </p:sp>
      <p:sp>
        <p:nvSpPr>
          <p:cNvPr id="27651" name="Content Placeholder 2"/>
          <p:cNvSpPr>
            <a:spLocks noGrp="1"/>
          </p:cNvSpPr>
          <p:nvPr>
            <p:ph idx="1"/>
          </p:nvPr>
        </p:nvSpPr>
        <p:spPr>
          <a:xfrm>
            <a:off x="457200" y="1219200"/>
            <a:ext cx="8229600" cy="5410200"/>
          </a:xfrm>
        </p:spPr>
        <p:txBody>
          <a:bodyPr/>
          <a:lstStyle/>
          <a:p>
            <a:pPr eaLnBrk="1" hangingPunct="1"/>
            <a:r>
              <a:rPr lang="en-US" smtClean="0"/>
              <a:t>Denary		Hexa		Binary</a:t>
            </a:r>
          </a:p>
          <a:p>
            <a:pPr eaLnBrk="1" hangingPunct="1"/>
            <a:r>
              <a:rPr lang="en-US" smtClean="0"/>
              <a:t>(a) 9		</a:t>
            </a:r>
            <a:r>
              <a:rPr lang="en-US" smtClean="0">
                <a:solidFill>
                  <a:srgbClr val="FF0000"/>
                </a:solidFill>
              </a:rPr>
              <a:t>9		1001</a:t>
            </a:r>
          </a:p>
          <a:p>
            <a:pPr eaLnBrk="1" hangingPunct="1"/>
            <a:r>
              <a:rPr lang="en-US" smtClean="0"/>
              <a:t>(b) 20		</a:t>
            </a:r>
            <a:r>
              <a:rPr lang="en-US" smtClean="0">
                <a:solidFill>
                  <a:srgbClr val="FF0000"/>
                </a:solidFill>
              </a:rPr>
              <a:t>14		 10100</a:t>
            </a:r>
          </a:p>
          <a:p>
            <a:pPr eaLnBrk="1" hangingPunct="1"/>
            <a:r>
              <a:rPr lang="en-US" smtClean="0"/>
              <a:t>(c)  36		</a:t>
            </a:r>
            <a:r>
              <a:rPr lang="en-US" smtClean="0">
                <a:solidFill>
                  <a:srgbClr val="FF0000"/>
                </a:solidFill>
              </a:rPr>
              <a:t>24		 100100</a:t>
            </a:r>
          </a:p>
          <a:p>
            <a:pPr eaLnBrk="1" hangingPunct="1"/>
            <a:r>
              <a:rPr lang="en-US" smtClean="0"/>
              <a:t>(d) 129 		</a:t>
            </a:r>
            <a:r>
              <a:rPr lang="en-US" smtClean="0">
                <a:solidFill>
                  <a:srgbClr val="FF0000"/>
                </a:solidFill>
              </a:rPr>
              <a:t>81		 10000001</a:t>
            </a:r>
          </a:p>
          <a:p>
            <a:pPr eaLnBrk="1" hangingPunct="1"/>
            <a:r>
              <a:rPr lang="en-US" smtClean="0"/>
              <a:t>(e) 518		</a:t>
            </a:r>
            <a:r>
              <a:rPr lang="en-US" smtClean="0">
                <a:solidFill>
                  <a:srgbClr val="FF0000"/>
                </a:solidFill>
              </a:rPr>
              <a:t>206		 1000000110</a:t>
            </a:r>
          </a:p>
          <a:p>
            <a:pPr eaLnBrk="1" hangingPunct="1"/>
            <a:r>
              <a:rPr lang="en-US" smtClean="0"/>
              <a:t>(f) 1030		</a:t>
            </a:r>
            <a:r>
              <a:rPr lang="en-US" smtClean="0">
                <a:solidFill>
                  <a:srgbClr val="FF0000"/>
                </a:solidFill>
              </a:rPr>
              <a:t>406		 10000000110</a:t>
            </a:r>
          </a:p>
          <a:p>
            <a:pPr eaLnBrk="1" hangingPunct="1"/>
            <a:r>
              <a:rPr lang="en-US" smtClean="0"/>
              <a:t>(g) 4095		</a:t>
            </a:r>
            <a:r>
              <a:rPr lang="en-US" smtClean="0">
                <a:solidFill>
                  <a:srgbClr val="FF0000"/>
                </a:solidFill>
              </a:rPr>
              <a:t> FFF 		 111111111111</a:t>
            </a:r>
          </a:p>
          <a:p>
            <a:pPr eaLnBrk="1" hangingPunct="1"/>
            <a:r>
              <a:rPr lang="en-US" smtClean="0"/>
              <a:t>(h) 8200		</a:t>
            </a:r>
            <a:r>
              <a:rPr lang="en-US" smtClean="0">
                <a:solidFill>
                  <a:srgbClr val="FF0000"/>
                </a:solidFill>
              </a:rPr>
              <a:t>2008		 10000000001000</a:t>
            </a:r>
          </a:p>
        </p:txBody>
      </p:sp>
      <p:cxnSp>
        <p:nvCxnSpPr>
          <p:cNvPr id="4" name="Straight Arrow Connector 3"/>
          <p:cNvCxnSpPr/>
          <p:nvPr/>
        </p:nvCxnSpPr>
        <p:spPr>
          <a:xfrm>
            <a:off x="2057400" y="2132013"/>
            <a:ext cx="9144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10000" y="2133600"/>
            <a:ext cx="9144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2667000"/>
            <a:ext cx="9144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0" y="2668588"/>
            <a:ext cx="9144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57400" y="3200400"/>
            <a:ext cx="9144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10000" y="3201988"/>
            <a:ext cx="9144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33600" y="3886200"/>
            <a:ext cx="9144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3887788"/>
            <a:ext cx="9144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33600" y="4495800"/>
            <a:ext cx="9144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86200" y="4497388"/>
            <a:ext cx="9144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86000" y="5029200"/>
            <a:ext cx="9144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38600" y="5030788"/>
            <a:ext cx="9144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86000" y="5638800"/>
            <a:ext cx="9144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38600" y="5640388"/>
            <a:ext cx="9144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62200" y="6172200"/>
            <a:ext cx="914400" cy="15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14800" y="6173788"/>
            <a:ext cx="914400" cy="158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algn="l" eaLnBrk="1" fontAlgn="auto" hangingPunct="1">
              <a:spcAft>
                <a:spcPts val="0"/>
              </a:spcAft>
              <a:defRPr/>
            </a:pPr>
            <a:r>
              <a:rPr lang="en-US" b="1" dirty="0" smtClean="0">
                <a:solidFill>
                  <a:schemeClr val="accent6">
                    <a:lumMod val="75000"/>
                  </a:schemeClr>
                </a:solidFill>
              </a:rPr>
              <a:t>The A law Signaling Compression  and Characteristics </a:t>
            </a:r>
            <a:endParaRPr lang="en-US" dirty="0"/>
          </a:p>
        </p:txBody>
      </p:sp>
      <p:graphicFrame>
        <p:nvGraphicFramePr>
          <p:cNvPr id="4" name="Content Placeholder 3"/>
          <p:cNvGraphicFramePr>
            <a:graphicFrameLocks noGrp="1"/>
          </p:cNvGraphicFramePr>
          <p:nvPr>
            <p:ph idx="1"/>
          </p:nvPr>
        </p:nvGraphicFramePr>
        <p:xfrm>
          <a:off x="533400" y="1752600"/>
          <a:ext cx="8229600" cy="3484880"/>
        </p:xfrm>
        <a:graphic>
          <a:graphicData uri="http://schemas.openxmlformats.org/drawingml/2006/table">
            <a:tbl>
              <a:tblPr firstRow="1" bandRow="1">
                <a:tableStyleId>{5C22544A-7EE6-4342-B048-85BDC9FD1C3A}</a:tableStyleId>
              </a:tblPr>
              <a:tblGrid>
                <a:gridCol w="1219200"/>
                <a:gridCol w="1524000"/>
                <a:gridCol w="1371600"/>
                <a:gridCol w="1371600"/>
                <a:gridCol w="1371600"/>
                <a:gridCol w="1371600"/>
              </a:tblGrid>
              <a:tr h="370840">
                <a:tc>
                  <a:txBody>
                    <a:bodyPr/>
                    <a:lstStyle/>
                    <a:p>
                      <a:r>
                        <a:rPr lang="en-US" sz="1400" b="1" dirty="0" smtClean="0">
                          <a:solidFill>
                            <a:schemeClr val="tx1"/>
                          </a:solidFill>
                        </a:rPr>
                        <a:t>Segment</a:t>
                      </a:r>
                      <a:r>
                        <a:rPr lang="en-US" sz="1400" b="1" baseline="0" dirty="0" smtClean="0">
                          <a:solidFill>
                            <a:schemeClr val="tx1"/>
                          </a:solidFill>
                        </a:rPr>
                        <a:t> No</a:t>
                      </a:r>
                      <a:endParaRPr 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smtClean="0">
                          <a:solidFill>
                            <a:schemeClr val="tx1"/>
                          </a:solidFill>
                        </a:rPr>
                        <a:t>Voltage</a:t>
                      </a:r>
                      <a:r>
                        <a:rPr lang="en-US" sz="1400" b="1" baseline="0" dirty="0" smtClean="0">
                          <a:solidFill>
                            <a:schemeClr val="tx1"/>
                          </a:solidFill>
                        </a:rPr>
                        <a:t> Range</a:t>
                      </a:r>
                      <a:endParaRPr 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Voltage</a:t>
                      </a:r>
                      <a:r>
                        <a:rPr lang="en-US" sz="1400" b="1" baseline="0" dirty="0" smtClean="0">
                          <a:solidFill>
                            <a:schemeClr val="tx1"/>
                          </a:solidFill>
                        </a:rPr>
                        <a:t> range</a:t>
                      </a:r>
                      <a:endParaRPr 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Change over</a:t>
                      </a:r>
                      <a:r>
                        <a:rPr lang="en-US" sz="1400" b="1" baseline="0" dirty="0" smtClean="0">
                          <a:solidFill>
                            <a:schemeClr val="tx1"/>
                          </a:solidFill>
                        </a:rPr>
                        <a:t> to next </a:t>
                      </a:r>
                      <a:r>
                        <a:rPr lang="en-US" sz="1400" b="1" dirty="0" smtClean="0">
                          <a:solidFill>
                            <a:schemeClr val="tx1"/>
                          </a:solidFill>
                        </a:rPr>
                        <a:t>segment</a:t>
                      </a:r>
                      <a:r>
                        <a:rPr lang="en-US" sz="1400" b="1" baseline="0" dirty="0" smtClean="0">
                          <a:solidFill>
                            <a:schemeClr val="tx1"/>
                          </a:solidFill>
                        </a:rPr>
                        <a:t> </a:t>
                      </a:r>
                      <a:endParaRPr 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Level</a:t>
                      </a:r>
                      <a:r>
                        <a:rPr lang="en-US" sz="1400" b="1" baseline="0" dirty="0" smtClean="0">
                          <a:solidFill>
                            <a:schemeClr val="tx1"/>
                          </a:solidFill>
                        </a:rPr>
                        <a:t> range</a:t>
                      </a:r>
                      <a:endParaRPr 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1" dirty="0" smtClean="0">
                          <a:solidFill>
                            <a:schemeClr val="tx1"/>
                          </a:solidFill>
                        </a:rPr>
                        <a:t>Increment per Level</a:t>
                      </a:r>
                      <a:endParaRPr 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0840">
                <a:tc>
                  <a:txBody>
                    <a:bodyPr/>
                    <a:lstStyle/>
                    <a:p>
                      <a:r>
                        <a:rPr lang="en-US" sz="1400" b="0" dirty="0" smtClean="0">
                          <a:solidFill>
                            <a:schemeClr val="tx1"/>
                          </a:solidFill>
                        </a:rPr>
                        <a:t>7</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err="1" smtClean="0">
                          <a:solidFill>
                            <a:schemeClr val="tx1"/>
                          </a:solidFill>
                        </a:rPr>
                        <a:t>Vm</a:t>
                      </a:r>
                      <a:r>
                        <a:rPr lang="en-US" sz="1400" b="0" dirty="0" smtClean="0">
                          <a:solidFill>
                            <a:schemeClr val="tx1"/>
                          </a:solidFill>
                        </a:rPr>
                        <a:t> – </a:t>
                      </a:r>
                      <a:r>
                        <a:rPr lang="en-US" sz="1400" b="0" dirty="0" err="1" smtClean="0">
                          <a:solidFill>
                            <a:schemeClr val="tx1"/>
                          </a:solidFill>
                        </a:rPr>
                        <a:t>Vm</a:t>
                      </a:r>
                      <a:r>
                        <a:rPr lang="en-US" sz="1400" b="0" dirty="0" smtClean="0">
                          <a:solidFill>
                            <a:schemeClr val="tx1"/>
                          </a:solidFill>
                        </a:rPr>
                        <a:t>/2</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3072 – 1536</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127 – 111</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96</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0840">
                <a:tc>
                  <a:txBody>
                    <a:bodyPr/>
                    <a:lstStyle/>
                    <a:p>
                      <a:r>
                        <a:rPr lang="en-US" sz="1400" b="0" dirty="0" smtClean="0">
                          <a:solidFill>
                            <a:schemeClr val="tx1"/>
                          </a:solidFill>
                        </a:rPr>
                        <a:t>6</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err="1" smtClean="0">
                          <a:solidFill>
                            <a:schemeClr val="tx1"/>
                          </a:solidFill>
                        </a:rPr>
                        <a:t>Vm</a:t>
                      </a:r>
                      <a:r>
                        <a:rPr lang="en-US" sz="1400" b="0" dirty="0" smtClean="0">
                          <a:solidFill>
                            <a:schemeClr val="tx1"/>
                          </a:solidFill>
                        </a:rPr>
                        <a:t>/2 – </a:t>
                      </a:r>
                      <a:r>
                        <a:rPr lang="en-US" sz="1400" b="0" dirty="0" err="1" smtClean="0">
                          <a:solidFill>
                            <a:schemeClr val="tx1"/>
                          </a:solidFill>
                        </a:rPr>
                        <a:t>Vm</a:t>
                      </a:r>
                      <a:r>
                        <a:rPr lang="en-US" sz="1400" b="0" dirty="0" smtClean="0">
                          <a:solidFill>
                            <a:schemeClr val="tx1"/>
                          </a:solidFill>
                        </a:rPr>
                        <a:t>/4</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1536 – 768</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buFont typeface="Wingdings"/>
                        <a:buNone/>
                      </a:pPr>
                      <a:r>
                        <a:rPr lang="en-US" sz="1400" b="0" dirty="0" smtClean="0">
                          <a:solidFill>
                            <a:schemeClr val="tx1"/>
                          </a:solidFill>
                        </a:rPr>
                        <a:t>&gt;1512</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111 – 95</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48</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0840">
                <a:tc>
                  <a:txBody>
                    <a:bodyPr/>
                    <a:lstStyle/>
                    <a:p>
                      <a:r>
                        <a:rPr lang="en-US" sz="1400" b="0" dirty="0" smtClean="0">
                          <a:solidFill>
                            <a:schemeClr val="tx1"/>
                          </a:solidFill>
                        </a:rPr>
                        <a:t>5</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err="1" smtClean="0">
                          <a:solidFill>
                            <a:schemeClr val="tx1"/>
                          </a:solidFill>
                        </a:rPr>
                        <a:t>Vm</a:t>
                      </a:r>
                      <a:r>
                        <a:rPr lang="en-US" sz="1400" b="0" dirty="0" smtClean="0">
                          <a:solidFill>
                            <a:schemeClr val="tx1"/>
                          </a:solidFill>
                        </a:rPr>
                        <a:t>/4 – </a:t>
                      </a:r>
                      <a:r>
                        <a:rPr lang="en-US" sz="1400" b="0" dirty="0" err="1" smtClean="0">
                          <a:solidFill>
                            <a:schemeClr val="tx1"/>
                          </a:solidFill>
                        </a:rPr>
                        <a:t>Vm</a:t>
                      </a:r>
                      <a:r>
                        <a:rPr lang="en-US" sz="1400" b="0" dirty="0" smtClean="0">
                          <a:solidFill>
                            <a:schemeClr val="tx1"/>
                          </a:solidFill>
                        </a:rPr>
                        <a:t>/8</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768 – 384</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&gt;756</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95 – 79</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24</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0840">
                <a:tc>
                  <a:txBody>
                    <a:bodyPr/>
                    <a:lstStyle/>
                    <a:p>
                      <a:r>
                        <a:rPr lang="en-US" sz="1400" b="0" dirty="0" smtClean="0">
                          <a:solidFill>
                            <a:schemeClr val="tx1"/>
                          </a:solidFill>
                        </a:rPr>
                        <a:t>4</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err="1" smtClean="0">
                          <a:solidFill>
                            <a:schemeClr val="tx1"/>
                          </a:solidFill>
                        </a:rPr>
                        <a:t>Vm</a:t>
                      </a:r>
                      <a:r>
                        <a:rPr lang="en-US" sz="1400" b="0" dirty="0" smtClean="0">
                          <a:solidFill>
                            <a:schemeClr val="tx1"/>
                          </a:solidFill>
                        </a:rPr>
                        <a:t>/8 – </a:t>
                      </a:r>
                      <a:r>
                        <a:rPr lang="en-US" sz="1400" b="0" dirty="0" err="1" smtClean="0">
                          <a:solidFill>
                            <a:schemeClr val="tx1"/>
                          </a:solidFill>
                        </a:rPr>
                        <a:t>Vm</a:t>
                      </a:r>
                      <a:r>
                        <a:rPr lang="en-US" sz="1400" b="0" dirty="0" smtClean="0">
                          <a:solidFill>
                            <a:schemeClr val="tx1"/>
                          </a:solidFill>
                        </a:rPr>
                        <a:t>/16</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384 – 192</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&gt;378</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79 – 63</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12</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0840">
                <a:tc>
                  <a:txBody>
                    <a:bodyPr/>
                    <a:lstStyle/>
                    <a:p>
                      <a:r>
                        <a:rPr lang="en-US" sz="1400" b="0" dirty="0" smtClean="0">
                          <a:solidFill>
                            <a:schemeClr val="tx1"/>
                          </a:solidFill>
                        </a:rPr>
                        <a:t>3</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err="1" smtClean="0">
                          <a:solidFill>
                            <a:schemeClr val="tx1"/>
                          </a:solidFill>
                        </a:rPr>
                        <a:t>Vm</a:t>
                      </a:r>
                      <a:r>
                        <a:rPr lang="en-US" sz="1400" b="0" dirty="0" smtClean="0">
                          <a:solidFill>
                            <a:schemeClr val="tx1"/>
                          </a:solidFill>
                        </a:rPr>
                        <a:t>/16 – </a:t>
                      </a:r>
                      <a:r>
                        <a:rPr lang="en-US" sz="1400" b="0" dirty="0" err="1" smtClean="0">
                          <a:solidFill>
                            <a:schemeClr val="tx1"/>
                          </a:solidFill>
                        </a:rPr>
                        <a:t>Vm</a:t>
                      </a:r>
                      <a:r>
                        <a:rPr lang="en-US" sz="1400" b="0" dirty="0" smtClean="0">
                          <a:solidFill>
                            <a:schemeClr val="tx1"/>
                          </a:solidFill>
                        </a:rPr>
                        <a:t>/32</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192 – 96</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&gt;189</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63 – 47</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6</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0840">
                <a:tc>
                  <a:txBody>
                    <a:bodyPr/>
                    <a:lstStyle/>
                    <a:p>
                      <a:r>
                        <a:rPr lang="en-US" sz="1400" b="0" dirty="0" smtClean="0">
                          <a:solidFill>
                            <a:schemeClr val="tx1"/>
                          </a:solidFill>
                        </a:rPr>
                        <a:t>2</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err="1" smtClean="0">
                          <a:solidFill>
                            <a:schemeClr val="tx1"/>
                          </a:solidFill>
                        </a:rPr>
                        <a:t>Vm</a:t>
                      </a:r>
                      <a:r>
                        <a:rPr lang="en-US" sz="1400" b="0" dirty="0" smtClean="0">
                          <a:solidFill>
                            <a:schemeClr val="tx1"/>
                          </a:solidFill>
                        </a:rPr>
                        <a:t>/32 – </a:t>
                      </a:r>
                      <a:r>
                        <a:rPr lang="en-US" sz="1400" b="0" dirty="0" err="1" smtClean="0">
                          <a:solidFill>
                            <a:schemeClr val="tx1"/>
                          </a:solidFill>
                        </a:rPr>
                        <a:t>Vm</a:t>
                      </a:r>
                      <a:r>
                        <a:rPr lang="en-US" sz="1400" b="0" dirty="0" smtClean="0">
                          <a:solidFill>
                            <a:schemeClr val="tx1"/>
                          </a:solidFill>
                        </a:rPr>
                        <a:t>/64</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96 – 48</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&gt;94.5</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47 – 31</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3</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0840">
                <a:tc>
                  <a:txBody>
                    <a:bodyPr/>
                    <a:lstStyle/>
                    <a:p>
                      <a:r>
                        <a:rPr lang="en-US" sz="1400" b="0" dirty="0" smtClean="0">
                          <a:solidFill>
                            <a:schemeClr val="tx1"/>
                          </a:solidFill>
                        </a:rPr>
                        <a:t>1</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err="1" smtClean="0">
                          <a:solidFill>
                            <a:schemeClr val="tx1"/>
                          </a:solidFill>
                        </a:rPr>
                        <a:t>Vm</a:t>
                      </a:r>
                      <a:r>
                        <a:rPr lang="en-US" sz="1400" b="0" dirty="0" smtClean="0">
                          <a:solidFill>
                            <a:schemeClr val="tx1"/>
                          </a:solidFill>
                        </a:rPr>
                        <a:t>/64 –</a:t>
                      </a:r>
                      <a:r>
                        <a:rPr lang="en-US" sz="1400" b="0" baseline="0" dirty="0" smtClean="0">
                          <a:solidFill>
                            <a:schemeClr val="tx1"/>
                          </a:solidFill>
                        </a:rPr>
                        <a:t> </a:t>
                      </a:r>
                      <a:r>
                        <a:rPr lang="en-US" sz="1400" b="0" baseline="0" dirty="0" err="1" smtClean="0">
                          <a:solidFill>
                            <a:schemeClr val="tx1"/>
                          </a:solidFill>
                        </a:rPr>
                        <a:t>Vm</a:t>
                      </a:r>
                      <a:r>
                        <a:rPr lang="en-US" sz="1400" b="0" baseline="0" dirty="0" smtClean="0">
                          <a:solidFill>
                            <a:schemeClr val="tx1"/>
                          </a:solidFill>
                        </a:rPr>
                        <a:t>/128</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48 – 24</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&gt;47.25</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31 – 15</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1.5</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70840">
                <a:tc>
                  <a:txBody>
                    <a:bodyPr/>
                    <a:lstStyle/>
                    <a:p>
                      <a:r>
                        <a:rPr lang="en-US" sz="1400" b="0" dirty="0" smtClean="0">
                          <a:solidFill>
                            <a:schemeClr val="tx1"/>
                          </a:solidFill>
                        </a:rPr>
                        <a:t>0</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err="1" smtClean="0">
                          <a:solidFill>
                            <a:schemeClr val="tx1"/>
                          </a:solidFill>
                        </a:rPr>
                        <a:t>Vm</a:t>
                      </a:r>
                      <a:r>
                        <a:rPr lang="en-US" sz="1400" b="0" dirty="0" smtClean="0">
                          <a:solidFill>
                            <a:schemeClr val="tx1"/>
                          </a:solidFill>
                        </a:rPr>
                        <a:t>/128 –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24 – 0</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&gt;23.25</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15</a:t>
                      </a:r>
                      <a:r>
                        <a:rPr lang="en-US" sz="1400" b="0" baseline="0" dirty="0" smtClean="0">
                          <a:solidFill>
                            <a:schemeClr val="tx1"/>
                          </a:solidFill>
                        </a:rPr>
                        <a:t> – </a:t>
                      </a:r>
                      <a:r>
                        <a:rPr lang="en-US" sz="1400" b="0" dirty="0" smtClean="0">
                          <a:solidFill>
                            <a:schemeClr val="tx1"/>
                          </a:solidFill>
                        </a:rPr>
                        <a:t>0</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1.5</a:t>
                      </a:r>
                      <a:endParaRPr 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28747" name="TextBox 4"/>
          <p:cNvSpPr txBox="1">
            <a:spLocks noChangeArrowheads="1"/>
          </p:cNvSpPr>
          <p:nvPr/>
        </p:nvSpPr>
        <p:spPr bwMode="auto">
          <a:xfrm>
            <a:off x="642938" y="5416550"/>
            <a:ext cx="5286375" cy="369888"/>
          </a:xfrm>
          <a:prstGeom prst="rect">
            <a:avLst/>
          </a:prstGeom>
          <a:noFill/>
          <a:ln w="9525">
            <a:noFill/>
            <a:miter lim="800000"/>
            <a:headEnd/>
            <a:tailEnd/>
          </a:ln>
        </p:spPr>
        <p:txBody>
          <a:bodyPr>
            <a:spAutoFit/>
          </a:bodyPr>
          <a:lstStyle/>
          <a:p>
            <a:r>
              <a:rPr lang="en-US"/>
              <a:t>Less levels are located for height valued samples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rtlCol="0">
            <a:normAutofit/>
          </a:bodyPr>
          <a:lstStyle/>
          <a:p>
            <a:pPr algn="r" eaLnBrk="1" fontAlgn="auto" hangingPunct="1">
              <a:spcAft>
                <a:spcPts val="0"/>
              </a:spcAft>
              <a:defRPr/>
            </a:pPr>
            <a:r>
              <a:rPr lang="en-US" sz="4000" dirty="0" smtClean="0">
                <a:solidFill>
                  <a:schemeClr val="accent6">
                    <a:lumMod val="75000"/>
                  </a:schemeClr>
                </a:solidFill>
              </a:rPr>
              <a:t>Cont…</a:t>
            </a:r>
            <a:endParaRPr lang="en-US" sz="4000" dirty="0">
              <a:solidFill>
                <a:schemeClr val="accent6">
                  <a:lumMod val="75000"/>
                </a:schemeClr>
              </a:solidFill>
            </a:endParaRPr>
          </a:p>
        </p:txBody>
      </p:sp>
      <p:pic>
        <p:nvPicPr>
          <p:cNvPr id="29699" name="Picture 2" descr="C:\Documents and Settings\Upul\Desktop\Sir Note\Picture\17.jpg"/>
          <p:cNvPicPr>
            <a:picLocks noChangeAspect="1" noChangeArrowheads="1"/>
          </p:cNvPicPr>
          <p:nvPr/>
        </p:nvPicPr>
        <p:blipFill>
          <a:blip r:embed="rId2" cstate="print"/>
          <a:srcRect/>
          <a:stretch>
            <a:fillRect/>
          </a:stretch>
        </p:blipFill>
        <p:spPr bwMode="auto">
          <a:xfrm>
            <a:off x="457200" y="1143000"/>
            <a:ext cx="8509000" cy="5295900"/>
          </a:xfrm>
          <a:prstGeom prst="rect">
            <a:avLst/>
          </a:prstGeom>
          <a:noFill/>
          <a:ln w="9525">
            <a:noFill/>
            <a:miter lim="800000"/>
            <a:headEnd/>
            <a:tailEnd/>
          </a:ln>
        </p:spPr>
      </p:pic>
      <p:sp>
        <p:nvSpPr>
          <p:cNvPr id="29700" name="TextBox 4"/>
          <p:cNvSpPr txBox="1">
            <a:spLocks noChangeArrowheads="1"/>
          </p:cNvSpPr>
          <p:nvPr/>
        </p:nvSpPr>
        <p:spPr bwMode="auto">
          <a:xfrm>
            <a:off x="4953000" y="4648200"/>
            <a:ext cx="4191000" cy="1384300"/>
          </a:xfrm>
          <a:prstGeom prst="rect">
            <a:avLst/>
          </a:prstGeom>
          <a:noFill/>
          <a:ln w="9525">
            <a:noFill/>
            <a:miter lim="800000"/>
            <a:headEnd/>
            <a:tailEnd/>
          </a:ln>
        </p:spPr>
        <p:txBody>
          <a:bodyPr>
            <a:spAutoFit/>
          </a:bodyPr>
          <a:lstStyle/>
          <a:p>
            <a:r>
              <a:rPr lang="en-US" sz="1400">
                <a:latin typeface="Calibri" pitchFamily="34" charset="0"/>
              </a:rPr>
              <a:t>Vm – Maximum voltage = 3072 mv</a:t>
            </a:r>
          </a:p>
          <a:p>
            <a:r>
              <a:rPr lang="en-US" sz="1400">
                <a:latin typeface="Calibri" pitchFamily="34" charset="0"/>
              </a:rPr>
              <a:t>N – Na of quantised levels =256</a:t>
            </a:r>
          </a:p>
          <a:p>
            <a:endParaRPr lang="en-US" sz="1400">
              <a:latin typeface="Calibri" pitchFamily="34" charset="0"/>
            </a:endParaRPr>
          </a:p>
          <a:p>
            <a:r>
              <a:rPr lang="en-US" sz="1400">
                <a:latin typeface="Calibri" pitchFamily="34" charset="0"/>
              </a:rPr>
              <a:t>Some times ’A’ low is named as Eurpean law (C.E.P.T)  Equation for logaribimic part y=n ln Ax / ln A (1/A&lt;x&lt;1)</a:t>
            </a:r>
          </a:p>
          <a:p>
            <a:r>
              <a:rPr lang="en-US" sz="1400">
                <a:latin typeface="Calibri" pitchFamily="34" charset="0"/>
              </a:rPr>
              <a:t>Linear part y=Ax (0&lt;x&lt;1/A)  </a:t>
            </a:r>
          </a:p>
        </p:txBody>
      </p:sp>
      <p:grpSp>
        <p:nvGrpSpPr>
          <p:cNvPr id="3" name="Group 13"/>
          <p:cNvGrpSpPr>
            <a:grpSpLocks/>
          </p:cNvGrpSpPr>
          <p:nvPr/>
        </p:nvGrpSpPr>
        <p:grpSpPr bwMode="auto">
          <a:xfrm>
            <a:off x="5638800" y="2438400"/>
            <a:ext cx="3124200" cy="458788"/>
            <a:chOff x="457200" y="1905000"/>
            <a:chExt cx="3124200" cy="457994"/>
          </a:xfrm>
        </p:grpSpPr>
        <p:grpSp>
          <p:nvGrpSpPr>
            <p:cNvPr id="4" name="Group 9"/>
            <p:cNvGrpSpPr>
              <a:grpSpLocks/>
            </p:cNvGrpSpPr>
            <p:nvPr/>
          </p:nvGrpSpPr>
          <p:grpSpPr bwMode="auto">
            <a:xfrm>
              <a:off x="457200" y="1905000"/>
              <a:ext cx="3124200" cy="457994"/>
              <a:chOff x="457200" y="1905000"/>
              <a:chExt cx="3124200" cy="457994"/>
            </a:xfrm>
          </p:grpSpPr>
          <p:sp>
            <p:nvSpPr>
              <p:cNvPr id="6" name="Rectangle 5"/>
              <p:cNvSpPr/>
              <p:nvPr/>
            </p:nvSpPr>
            <p:spPr>
              <a:xfrm>
                <a:off x="457200" y="1905000"/>
                <a:ext cx="3124200" cy="4564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rot="5400000">
                <a:off x="685403" y="2133996"/>
                <a:ext cx="456409"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904603" y="2132410"/>
                <a:ext cx="456409"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709" name="TextBox 10"/>
            <p:cNvSpPr txBox="1">
              <a:spLocks noChangeArrowheads="1"/>
            </p:cNvSpPr>
            <p:nvPr/>
          </p:nvSpPr>
          <p:spPr bwMode="auto">
            <a:xfrm>
              <a:off x="457200" y="1992868"/>
              <a:ext cx="457200" cy="369332"/>
            </a:xfrm>
            <a:prstGeom prst="rect">
              <a:avLst/>
            </a:prstGeom>
            <a:noFill/>
            <a:ln w="9525">
              <a:noFill/>
              <a:miter lim="800000"/>
              <a:headEnd/>
              <a:tailEnd/>
            </a:ln>
          </p:spPr>
          <p:txBody>
            <a:bodyPr>
              <a:spAutoFit/>
            </a:bodyPr>
            <a:lstStyle/>
            <a:p>
              <a:r>
                <a:rPr lang="en-US">
                  <a:latin typeface="Calibri" pitchFamily="34" charset="0"/>
                </a:rPr>
                <a:t>S</a:t>
              </a:r>
            </a:p>
          </p:txBody>
        </p:sp>
        <p:sp>
          <p:nvSpPr>
            <p:cNvPr id="29710" name="TextBox 11"/>
            <p:cNvSpPr txBox="1">
              <a:spLocks noChangeArrowheads="1"/>
            </p:cNvSpPr>
            <p:nvPr/>
          </p:nvSpPr>
          <p:spPr bwMode="auto">
            <a:xfrm>
              <a:off x="914400" y="1981200"/>
              <a:ext cx="1219200" cy="369332"/>
            </a:xfrm>
            <a:prstGeom prst="rect">
              <a:avLst/>
            </a:prstGeom>
            <a:noFill/>
            <a:ln w="9525">
              <a:noFill/>
              <a:miter lim="800000"/>
              <a:headEnd/>
              <a:tailEnd/>
            </a:ln>
          </p:spPr>
          <p:txBody>
            <a:bodyPr>
              <a:spAutoFit/>
            </a:bodyPr>
            <a:lstStyle/>
            <a:p>
              <a:r>
                <a:rPr lang="en-US">
                  <a:latin typeface="Calibri" pitchFamily="34" charset="0"/>
                </a:rPr>
                <a:t>A    B      C</a:t>
              </a:r>
            </a:p>
          </p:txBody>
        </p:sp>
        <p:sp>
          <p:nvSpPr>
            <p:cNvPr id="29711" name="TextBox 12"/>
            <p:cNvSpPr txBox="1">
              <a:spLocks noChangeArrowheads="1"/>
            </p:cNvSpPr>
            <p:nvPr/>
          </p:nvSpPr>
          <p:spPr bwMode="auto">
            <a:xfrm>
              <a:off x="2133600" y="1992868"/>
              <a:ext cx="1447800" cy="369332"/>
            </a:xfrm>
            <a:prstGeom prst="rect">
              <a:avLst/>
            </a:prstGeom>
            <a:noFill/>
            <a:ln w="9525">
              <a:noFill/>
              <a:miter lim="800000"/>
              <a:headEnd/>
              <a:tailEnd/>
            </a:ln>
          </p:spPr>
          <p:txBody>
            <a:bodyPr>
              <a:spAutoFit/>
            </a:bodyPr>
            <a:lstStyle/>
            <a:p>
              <a:r>
                <a:rPr lang="en-US">
                  <a:latin typeface="Calibri" pitchFamily="34" charset="0"/>
                </a:rPr>
                <a:t>W     X    Y    Z</a:t>
              </a:r>
            </a:p>
          </p:txBody>
        </p:sp>
      </p:grpSp>
      <p:sp>
        <p:nvSpPr>
          <p:cNvPr id="29702" name="TextBox 14"/>
          <p:cNvSpPr txBox="1">
            <a:spLocks noChangeArrowheads="1"/>
          </p:cNvSpPr>
          <p:nvPr/>
        </p:nvSpPr>
        <p:spPr bwMode="auto">
          <a:xfrm>
            <a:off x="6629400" y="2133600"/>
            <a:ext cx="1905000" cy="307975"/>
          </a:xfrm>
          <a:prstGeom prst="rect">
            <a:avLst/>
          </a:prstGeom>
          <a:noFill/>
          <a:ln w="9525">
            <a:noFill/>
            <a:miter lim="800000"/>
            <a:headEnd/>
            <a:tailEnd/>
          </a:ln>
        </p:spPr>
        <p:txBody>
          <a:bodyPr>
            <a:spAutoFit/>
          </a:bodyPr>
          <a:lstStyle/>
          <a:p>
            <a:r>
              <a:rPr lang="en-US" sz="1400">
                <a:latin typeface="Calibri" pitchFamily="34" charset="0"/>
              </a:rPr>
              <a:t>Encoded 8 bit format</a:t>
            </a:r>
          </a:p>
        </p:txBody>
      </p:sp>
      <p:sp>
        <p:nvSpPr>
          <p:cNvPr id="29703" name="TextBox 15"/>
          <p:cNvSpPr txBox="1">
            <a:spLocks noChangeArrowheads="1"/>
          </p:cNvSpPr>
          <p:nvPr/>
        </p:nvSpPr>
        <p:spPr bwMode="auto">
          <a:xfrm>
            <a:off x="5638800" y="2892425"/>
            <a:ext cx="609600" cy="307975"/>
          </a:xfrm>
          <a:prstGeom prst="rect">
            <a:avLst/>
          </a:prstGeom>
          <a:noFill/>
          <a:ln w="9525">
            <a:noFill/>
            <a:miter lim="800000"/>
            <a:headEnd/>
            <a:tailEnd/>
          </a:ln>
        </p:spPr>
        <p:txBody>
          <a:bodyPr>
            <a:spAutoFit/>
          </a:bodyPr>
          <a:lstStyle/>
          <a:p>
            <a:r>
              <a:rPr lang="en-US" sz="1400">
                <a:latin typeface="Calibri" pitchFamily="34" charset="0"/>
              </a:rPr>
              <a:t>Sign</a:t>
            </a:r>
          </a:p>
        </p:txBody>
      </p:sp>
      <p:sp>
        <p:nvSpPr>
          <p:cNvPr id="29704" name="TextBox 17"/>
          <p:cNvSpPr txBox="1">
            <a:spLocks noChangeArrowheads="1"/>
          </p:cNvSpPr>
          <p:nvPr/>
        </p:nvSpPr>
        <p:spPr bwMode="auto">
          <a:xfrm>
            <a:off x="6248400" y="2895600"/>
            <a:ext cx="914400" cy="304800"/>
          </a:xfrm>
          <a:prstGeom prst="rect">
            <a:avLst/>
          </a:prstGeom>
          <a:noFill/>
          <a:ln w="9525">
            <a:noFill/>
            <a:miter lim="800000"/>
            <a:headEnd/>
            <a:tailEnd/>
          </a:ln>
        </p:spPr>
        <p:txBody>
          <a:bodyPr>
            <a:spAutoFit/>
          </a:bodyPr>
          <a:lstStyle/>
          <a:p>
            <a:r>
              <a:rPr lang="en-US" sz="1400">
                <a:latin typeface="Calibri" pitchFamily="34" charset="0"/>
              </a:rPr>
              <a:t>No of seg</a:t>
            </a:r>
          </a:p>
        </p:txBody>
      </p:sp>
      <p:sp>
        <p:nvSpPr>
          <p:cNvPr id="29705" name="TextBox 18"/>
          <p:cNvSpPr txBox="1">
            <a:spLocks noChangeArrowheads="1"/>
          </p:cNvSpPr>
          <p:nvPr/>
        </p:nvSpPr>
        <p:spPr bwMode="auto">
          <a:xfrm>
            <a:off x="7391400" y="2895600"/>
            <a:ext cx="1371600" cy="523875"/>
          </a:xfrm>
          <a:prstGeom prst="rect">
            <a:avLst/>
          </a:prstGeom>
          <a:noFill/>
          <a:ln w="9525">
            <a:noFill/>
            <a:miter lim="800000"/>
            <a:headEnd/>
            <a:tailEnd/>
          </a:ln>
        </p:spPr>
        <p:txBody>
          <a:bodyPr>
            <a:spAutoFit/>
          </a:bodyPr>
          <a:lstStyle/>
          <a:p>
            <a:r>
              <a:rPr lang="en-US" sz="1400">
                <a:latin typeface="Calibri" pitchFamily="34" charset="0"/>
              </a:rPr>
              <a:t>No of pos in the Segment</a:t>
            </a:r>
          </a:p>
        </p:txBody>
      </p:sp>
      <p:sp>
        <p:nvSpPr>
          <p:cNvPr id="20" name="TextBox 19"/>
          <p:cNvSpPr txBox="1"/>
          <p:nvPr/>
        </p:nvSpPr>
        <p:spPr>
          <a:xfrm>
            <a:off x="5638800" y="3362325"/>
            <a:ext cx="2819400" cy="523875"/>
          </a:xfrm>
          <a:prstGeom prst="rect">
            <a:avLst/>
          </a:prstGeom>
          <a:noFill/>
        </p:spPr>
        <p:txBody>
          <a:bodyPr>
            <a:spAutoFit/>
          </a:bodyPr>
          <a:lstStyle/>
          <a:p>
            <a:pPr fontAlgn="auto">
              <a:spcBef>
                <a:spcPts val="0"/>
              </a:spcBef>
              <a:spcAft>
                <a:spcPts val="0"/>
              </a:spcAft>
              <a:defRPr/>
            </a:pPr>
            <a:r>
              <a:rPr lang="en-US" sz="1400" dirty="0">
                <a:solidFill>
                  <a:schemeClr val="accent2">
                    <a:lumMod val="75000"/>
                  </a:schemeClr>
                </a:solidFill>
                <a:latin typeface="+mn-lt"/>
                <a:cs typeface="+mn-cs"/>
              </a:rPr>
              <a:t>If  S=1 it is positive sample</a:t>
            </a:r>
          </a:p>
          <a:p>
            <a:pPr fontAlgn="auto">
              <a:spcBef>
                <a:spcPts val="0"/>
              </a:spcBef>
              <a:spcAft>
                <a:spcPts val="0"/>
              </a:spcAft>
              <a:defRPr/>
            </a:pPr>
            <a:r>
              <a:rPr lang="en-US" sz="1400" dirty="0">
                <a:solidFill>
                  <a:schemeClr val="accent2">
                    <a:lumMod val="75000"/>
                  </a:schemeClr>
                </a:solidFill>
                <a:latin typeface="+mn-lt"/>
                <a:cs typeface="+mn-cs"/>
              </a:rPr>
              <a:t>If  S=0 it is Negative sample</a:t>
            </a:r>
          </a:p>
        </p:txBody>
      </p:sp>
      <p:sp>
        <p:nvSpPr>
          <p:cNvPr id="29707" name="TextBox 20"/>
          <p:cNvSpPr txBox="1">
            <a:spLocks noChangeArrowheads="1"/>
          </p:cNvSpPr>
          <p:nvPr/>
        </p:nvSpPr>
        <p:spPr bwMode="auto">
          <a:xfrm>
            <a:off x="533400" y="1600200"/>
            <a:ext cx="3581400" cy="2032000"/>
          </a:xfrm>
          <a:prstGeom prst="rect">
            <a:avLst/>
          </a:prstGeom>
          <a:noFill/>
          <a:ln w="9525">
            <a:noFill/>
            <a:miter lim="800000"/>
            <a:headEnd/>
            <a:tailEnd/>
          </a:ln>
        </p:spPr>
        <p:txBody>
          <a:bodyPr>
            <a:spAutoFit/>
          </a:bodyPr>
          <a:lstStyle/>
          <a:p>
            <a:r>
              <a:rPr lang="en-US" sz="1400">
                <a:latin typeface="Calibri" pitchFamily="34" charset="0"/>
              </a:rPr>
              <a:t>Note : A Total of 256 quantisation steps covers line peak to peak range of nomal speech intensities</a:t>
            </a:r>
          </a:p>
          <a:p>
            <a:r>
              <a:rPr lang="en-US" sz="1400">
                <a:latin typeface="Calibri" pitchFamily="34" charset="0"/>
              </a:rPr>
              <a:t>A law gives lower quantising dislortion  …. Law</a:t>
            </a:r>
          </a:p>
          <a:p>
            <a:endParaRPr lang="en-US" sz="1400">
              <a:latin typeface="Calibri" pitchFamily="34" charset="0"/>
            </a:endParaRPr>
          </a:p>
          <a:p>
            <a:r>
              <a:rPr lang="en-US" sz="1400">
                <a:latin typeface="Calibri" pitchFamily="34" charset="0"/>
              </a:rPr>
              <a:t>There are 16 segments shown in this graph positive 0,1 and negative 0,1 consai one linear segment.</a:t>
            </a:r>
          </a:p>
          <a:p>
            <a:r>
              <a:rPr lang="en-US" sz="1400">
                <a:latin typeface="Calibri" pitchFamily="34" charset="0"/>
              </a:rPr>
              <a:t> hence there are 10 linear segments.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algn="l" eaLnBrk="1" fontAlgn="auto" hangingPunct="1">
              <a:spcAft>
                <a:spcPts val="0"/>
              </a:spcAft>
              <a:defRPr/>
            </a:pPr>
            <a:r>
              <a:rPr lang="en-US" sz="4000" b="1" dirty="0" smtClean="0">
                <a:solidFill>
                  <a:schemeClr val="accent6">
                    <a:lumMod val="75000"/>
                  </a:schemeClr>
                </a:solidFill>
              </a:rPr>
              <a:t>Encoding</a:t>
            </a:r>
            <a:endParaRPr lang="en-US" sz="4000" b="1" dirty="0">
              <a:solidFill>
                <a:schemeClr val="accent6">
                  <a:lumMod val="75000"/>
                </a:schemeClr>
              </a:solidFill>
            </a:endParaRPr>
          </a:p>
        </p:txBody>
      </p:sp>
      <p:sp>
        <p:nvSpPr>
          <p:cNvPr id="30723" name="TextBox 3"/>
          <p:cNvSpPr txBox="1">
            <a:spLocks noChangeArrowheads="1"/>
          </p:cNvSpPr>
          <p:nvPr/>
        </p:nvSpPr>
        <p:spPr bwMode="auto">
          <a:xfrm>
            <a:off x="609600" y="1219200"/>
            <a:ext cx="8077200" cy="5262563"/>
          </a:xfrm>
          <a:prstGeom prst="rect">
            <a:avLst/>
          </a:prstGeom>
          <a:noFill/>
          <a:ln w="9525">
            <a:noFill/>
            <a:miter lim="800000"/>
            <a:headEnd/>
            <a:tailEnd/>
          </a:ln>
        </p:spPr>
        <p:txBody>
          <a:bodyPr>
            <a:spAutoFit/>
          </a:bodyPr>
          <a:lstStyle/>
          <a:p>
            <a:r>
              <a:rPr lang="en-US" sz="2400">
                <a:latin typeface="Calibri" pitchFamily="34" charset="0"/>
              </a:rPr>
              <a:t>The quantized level is then converted in to 8 bits. This 8 bits represent,</a:t>
            </a:r>
          </a:p>
          <a:p>
            <a:endParaRPr lang="en-US" sz="2400">
              <a:latin typeface="Calibri" pitchFamily="34" charset="0"/>
            </a:endParaRPr>
          </a:p>
          <a:p>
            <a:pPr lvl="2"/>
            <a:r>
              <a:rPr lang="en-US" sz="2400">
                <a:latin typeface="Calibri" pitchFamily="34" charset="0"/>
              </a:rPr>
              <a:t>S  ABC  WXYZ</a:t>
            </a:r>
          </a:p>
          <a:p>
            <a:pPr lvl="2"/>
            <a:endParaRPr lang="en-US" sz="2400">
              <a:latin typeface="Calibri" pitchFamily="34" charset="0"/>
            </a:endParaRPr>
          </a:p>
          <a:p>
            <a:pPr lvl="2"/>
            <a:r>
              <a:rPr lang="en-US" sz="2200">
                <a:latin typeface="Calibri" pitchFamily="34" charset="0"/>
              </a:rPr>
              <a:t>S = sign + or -</a:t>
            </a:r>
          </a:p>
          <a:p>
            <a:pPr lvl="2"/>
            <a:r>
              <a:rPr lang="en-US" sz="2200">
                <a:latin typeface="Calibri" pitchFamily="34" charset="0"/>
              </a:rPr>
              <a:t>ABC = No of segments</a:t>
            </a:r>
          </a:p>
          <a:p>
            <a:pPr lvl="2"/>
            <a:r>
              <a:rPr lang="en-US" sz="2200">
                <a:latin typeface="Calibri" pitchFamily="34" charset="0"/>
              </a:rPr>
              <a:t>WXYZ = No of level in that segments</a:t>
            </a:r>
          </a:p>
          <a:p>
            <a:endParaRPr lang="en-US">
              <a:latin typeface="Calibri" pitchFamily="34" charset="0"/>
            </a:endParaRPr>
          </a:p>
          <a:p>
            <a:r>
              <a:rPr lang="en-US" sz="2400">
                <a:latin typeface="Calibri" pitchFamily="34" charset="0"/>
              </a:rPr>
              <a:t>Summary of process involved,</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grpSp>
        <p:nvGrpSpPr>
          <p:cNvPr id="3" name="Group 16"/>
          <p:cNvGrpSpPr>
            <a:grpSpLocks/>
          </p:cNvGrpSpPr>
          <p:nvPr/>
        </p:nvGrpSpPr>
        <p:grpSpPr bwMode="auto">
          <a:xfrm>
            <a:off x="914400" y="4800600"/>
            <a:ext cx="6630988" cy="1741488"/>
            <a:chOff x="228600" y="4953000"/>
            <a:chExt cx="6630194" cy="1740932"/>
          </a:xfrm>
        </p:grpSpPr>
        <p:cxnSp>
          <p:nvCxnSpPr>
            <p:cNvPr id="6" name="Straight Arrow Connector 5"/>
            <p:cNvCxnSpPr/>
            <p:nvPr/>
          </p:nvCxnSpPr>
          <p:spPr>
            <a:xfrm rot="16200000" flipV="1">
              <a:off x="496176" y="5523524"/>
              <a:ext cx="1142635"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3051" y="5560819"/>
              <a:ext cx="1219054" cy="158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15922" y="5560819"/>
              <a:ext cx="1219054" cy="158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728" name="TextBox 9"/>
            <p:cNvSpPr txBox="1">
              <a:spLocks noChangeArrowheads="1"/>
            </p:cNvSpPr>
            <p:nvPr/>
          </p:nvSpPr>
          <p:spPr bwMode="auto">
            <a:xfrm>
              <a:off x="1372394" y="5116274"/>
              <a:ext cx="1524000" cy="369332"/>
            </a:xfrm>
            <a:prstGeom prst="rect">
              <a:avLst/>
            </a:prstGeom>
            <a:noFill/>
            <a:ln w="9525">
              <a:noFill/>
              <a:miter lim="800000"/>
              <a:headEnd/>
              <a:tailEnd/>
            </a:ln>
          </p:spPr>
          <p:txBody>
            <a:bodyPr>
              <a:spAutoFit/>
            </a:bodyPr>
            <a:lstStyle/>
            <a:p>
              <a:r>
                <a:rPr lang="en-US">
                  <a:latin typeface="Calibri" pitchFamily="34" charset="0"/>
                </a:rPr>
                <a:t>equate</a:t>
              </a:r>
            </a:p>
          </p:txBody>
        </p:sp>
        <p:sp>
          <p:nvSpPr>
            <p:cNvPr id="30729" name="TextBox 10"/>
            <p:cNvSpPr txBox="1">
              <a:spLocks noChangeArrowheads="1"/>
            </p:cNvSpPr>
            <p:nvPr/>
          </p:nvSpPr>
          <p:spPr bwMode="auto">
            <a:xfrm>
              <a:off x="2591594" y="5180806"/>
              <a:ext cx="1524000" cy="646331"/>
            </a:xfrm>
            <a:prstGeom prst="rect">
              <a:avLst/>
            </a:prstGeom>
            <a:noFill/>
            <a:ln w="9525">
              <a:noFill/>
              <a:miter lim="800000"/>
              <a:headEnd/>
              <a:tailEnd/>
            </a:ln>
          </p:spPr>
          <p:txBody>
            <a:bodyPr>
              <a:spAutoFit/>
            </a:bodyPr>
            <a:lstStyle/>
            <a:p>
              <a:r>
                <a:rPr lang="en-US">
                  <a:latin typeface="Calibri" pitchFamily="34" charset="0"/>
                </a:rPr>
                <a:t>To a quantize level 1/256</a:t>
              </a:r>
            </a:p>
          </p:txBody>
        </p:sp>
        <p:sp>
          <p:nvSpPr>
            <p:cNvPr id="30730" name="TextBox 11"/>
            <p:cNvSpPr txBox="1">
              <a:spLocks noChangeArrowheads="1"/>
            </p:cNvSpPr>
            <p:nvPr/>
          </p:nvSpPr>
          <p:spPr bwMode="auto">
            <a:xfrm>
              <a:off x="4039394" y="5104606"/>
              <a:ext cx="1524000" cy="369332"/>
            </a:xfrm>
            <a:prstGeom prst="rect">
              <a:avLst/>
            </a:prstGeom>
            <a:noFill/>
            <a:ln w="9525">
              <a:noFill/>
              <a:miter lim="800000"/>
              <a:headEnd/>
              <a:tailEnd/>
            </a:ln>
          </p:spPr>
          <p:txBody>
            <a:bodyPr>
              <a:spAutoFit/>
            </a:bodyPr>
            <a:lstStyle/>
            <a:p>
              <a:r>
                <a:rPr lang="en-US">
                  <a:latin typeface="Calibri" pitchFamily="34" charset="0"/>
                </a:rPr>
                <a:t>Convert</a:t>
              </a:r>
            </a:p>
          </p:txBody>
        </p:sp>
        <p:sp>
          <p:nvSpPr>
            <p:cNvPr id="30731" name="TextBox 12"/>
            <p:cNvSpPr txBox="1">
              <a:spLocks noChangeArrowheads="1"/>
            </p:cNvSpPr>
            <p:nvPr/>
          </p:nvSpPr>
          <p:spPr bwMode="auto">
            <a:xfrm>
              <a:off x="5334794" y="5333206"/>
              <a:ext cx="1524000" cy="369332"/>
            </a:xfrm>
            <a:prstGeom prst="rect">
              <a:avLst/>
            </a:prstGeom>
            <a:noFill/>
            <a:ln w="9525">
              <a:noFill/>
              <a:miter lim="800000"/>
              <a:headEnd/>
              <a:tailEnd/>
            </a:ln>
          </p:spPr>
          <p:txBody>
            <a:bodyPr>
              <a:spAutoFit/>
            </a:bodyPr>
            <a:lstStyle/>
            <a:p>
              <a:r>
                <a:rPr lang="en-US">
                  <a:latin typeface="Calibri" pitchFamily="34" charset="0"/>
                </a:rPr>
                <a:t>8 bit</a:t>
              </a:r>
            </a:p>
          </p:txBody>
        </p:sp>
        <p:sp>
          <p:nvSpPr>
            <p:cNvPr id="30732" name="TextBox 14"/>
            <p:cNvSpPr txBox="1">
              <a:spLocks noChangeArrowheads="1"/>
            </p:cNvSpPr>
            <p:nvPr/>
          </p:nvSpPr>
          <p:spPr bwMode="auto">
            <a:xfrm>
              <a:off x="228600" y="6324600"/>
              <a:ext cx="1524000" cy="369332"/>
            </a:xfrm>
            <a:prstGeom prst="rect">
              <a:avLst/>
            </a:prstGeom>
            <a:noFill/>
            <a:ln w="9525">
              <a:noFill/>
              <a:miter lim="800000"/>
              <a:headEnd/>
              <a:tailEnd/>
            </a:ln>
          </p:spPr>
          <p:txBody>
            <a:bodyPr>
              <a:spAutoFit/>
            </a:bodyPr>
            <a:lstStyle/>
            <a:p>
              <a:r>
                <a:rPr lang="en-US">
                  <a:latin typeface="Calibri" pitchFamily="34" charset="0"/>
                </a:rPr>
                <a:t>Sample</a:t>
              </a:r>
            </a:p>
          </p:txBody>
        </p:sp>
        <p:sp>
          <p:nvSpPr>
            <p:cNvPr id="16" name="Freeform 15"/>
            <p:cNvSpPr/>
            <p:nvPr/>
          </p:nvSpPr>
          <p:spPr>
            <a:xfrm>
              <a:off x="306379" y="5806802"/>
              <a:ext cx="785718" cy="555448"/>
            </a:xfrm>
            <a:custGeom>
              <a:avLst/>
              <a:gdLst>
                <a:gd name="connsiteX0" fmla="*/ 221088 w 785612"/>
                <a:gd name="connsiteY0" fmla="*/ 555938 h 555938"/>
                <a:gd name="connsiteX1" fmla="*/ 79420 w 785612"/>
                <a:gd name="connsiteY1" fmla="*/ 246845 h 555938"/>
                <a:gd name="connsiteX2" fmla="*/ 697606 w 785612"/>
                <a:gd name="connsiteY2" fmla="*/ 40783 h 555938"/>
                <a:gd name="connsiteX3" fmla="*/ 607454 w 785612"/>
                <a:gd name="connsiteY3" fmla="*/ 2147 h 555938"/>
                <a:gd name="connsiteX4" fmla="*/ 723364 w 785612"/>
                <a:gd name="connsiteY4" fmla="*/ 27905 h 555938"/>
                <a:gd name="connsiteX5" fmla="*/ 684727 w 785612"/>
                <a:gd name="connsiteY5" fmla="*/ 143814 h 555938"/>
                <a:gd name="connsiteX6" fmla="*/ 684727 w 785612"/>
                <a:gd name="connsiteY6" fmla="*/ 118057 h 5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612" h="555938">
                  <a:moveTo>
                    <a:pt x="221088" y="555938"/>
                  </a:moveTo>
                  <a:cubicBezTo>
                    <a:pt x="110544" y="444321"/>
                    <a:pt x="0" y="332704"/>
                    <a:pt x="79420" y="246845"/>
                  </a:cubicBezTo>
                  <a:cubicBezTo>
                    <a:pt x="158840" y="160986"/>
                    <a:pt x="609600" y="81566"/>
                    <a:pt x="697606" y="40783"/>
                  </a:cubicBezTo>
                  <a:cubicBezTo>
                    <a:pt x="785612" y="0"/>
                    <a:pt x="603161" y="4293"/>
                    <a:pt x="607454" y="2147"/>
                  </a:cubicBezTo>
                  <a:cubicBezTo>
                    <a:pt x="611747" y="1"/>
                    <a:pt x="710485" y="4294"/>
                    <a:pt x="723364" y="27905"/>
                  </a:cubicBezTo>
                  <a:cubicBezTo>
                    <a:pt x="736243" y="51516"/>
                    <a:pt x="691166" y="128789"/>
                    <a:pt x="684727" y="143814"/>
                  </a:cubicBezTo>
                  <a:cubicBezTo>
                    <a:pt x="678288" y="158839"/>
                    <a:pt x="681507" y="138448"/>
                    <a:pt x="684727" y="11805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smtClean="0"/>
              <a:t>Convert the following samples into encoded format and calculate the signal /noise ratio</a:t>
            </a:r>
          </a:p>
        </p:txBody>
      </p:sp>
      <p:sp>
        <p:nvSpPr>
          <p:cNvPr id="31747" name="Content Placeholder 2"/>
          <p:cNvSpPr>
            <a:spLocks noGrp="1"/>
          </p:cNvSpPr>
          <p:nvPr>
            <p:ph idx="1"/>
          </p:nvPr>
        </p:nvSpPr>
        <p:spPr>
          <a:xfrm>
            <a:off x="457200" y="1600200"/>
            <a:ext cx="8229600" cy="5059363"/>
          </a:xfrm>
        </p:spPr>
        <p:txBody>
          <a:bodyPr/>
          <a:lstStyle/>
          <a:p>
            <a:r>
              <a:rPr lang="en-US" smtClean="0"/>
              <a:t>700mV		      -400mV	      300mV	</a:t>
            </a:r>
          </a:p>
          <a:p>
            <a:endParaRPr lang="en-US" smtClean="0"/>
          </a:p>
          <a:p>
            <a:endParaRPr lang="en-US" smtClean="0"/>
          </a:p>
          <a:p>
            <a:endParaRPr lang="en-US" smtClean="0"/>
          </a:p>
          <a:p>
            <a:r>
              <a:rPr lang="en-US" smtClean="0"/>
              <a:t>100mV		     1515mV	       -95mV			</a:t>
            </a:r>
          </a:p>
        </p:txBody>
      </p:sp>
      <p:cxnSp>
        <p:nvCxnSpPr>
          <p:cNvPr id="5" name="Straight Arrow Connector 4"/>
          <p:cNvCxnSpPr/>
          <p:nvPr/>
        </p:nvCxnSpPr>
        <p:spPr>
          <a:xfrm rot="5400000" flipH="1" flipV="1">
            <a:off x="1067594" y="2590006"/>
            <a:ext cx="914400" cy="158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3734594" y="2590006"/>
            <a:ext cx="914400" cy="158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734594" y="5028406"/>
            <a:ext cx="914400" cy="158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706394" y="5104606"/>
            <a:ext cx="914400" cy="158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067594" y="5028406"/>
            <a:ext cx="914400" cy="158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6630194" y="2666206"/>
            <a:ext cx="914400" cy="158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1143000"/>
          </a:xfrm>
        </p:spPr>
        <p:txBody>
          <a:bodyPr/>
          <a:lstStyle/>
          <a:p>
            <a:r>
              <a:rPr lang="en-US" smtClean="0"/>
              <a:t>Answers</a:t>
            </a:r>
          </a:p>
        </p:txBody>
      </p:sp>
      <p:sp>
        <p:nvSpPr>
          <p:cNvPr id="17411" name="Content Placeholder 2"/>
          <p:cNvSpPr>
            <a:spLocks noGrp="1"/>
          </p:cNvSpPr>
          <p:nvPr>
            <p:ph idx="1"/>
          </p:nvPr>
        </p:nvSpPr>
        <p:spPr>
          <a:xfrm>
            <a:off x="457200" y="914400"/>
            <a:ext cx="8305800" cy="5440363"/>
          </a:xfrm>
        </p:spPr>
        <p:txBody>
          <a:bodyPr/>
          <a:lstStyle/>
          <a:p>
            <a:pPr>
              <a:defRPr/>
            </a:pPr>
            <a:r>
              <a:rPr lang="en-US" dirty="0" smtClean="0"/>
              <a:t>700mV		      -400mV	      300mV	</a:t>
            </a:r>
          </a:p>
          <a:p>
            <a:pPr>
              <a:defRPr/>
            </a:pPr>
            <a:endParaRPr lang="en-US" dirty="0" smtClean="0"/>
          </a:p>
          <a:p>
            <a:pPr>
              <a:defRPr/>
            </a:pPr>
            <a:endParaRPr lang="en-US" dirty="0" smtClean="0"/>
          </a:p>
          <a:p>
            <a:pPr>
              <a:defRPr/>
            </a:pPr>
            <a:r>
              <a:rPr lang="en-GB" dirty="0" smtClean="0">
                <a:solidFill>
                  <a:srgbClr val="FF0000"/>
                </a:solidFill>
              </a:rPr>
              <a:t>11011101            01010001           11001001</a:t>
            </a:r>
            <a:endParaRPr lang="en-US" dirty="0" smtClean="0">
              <a:solidFill>
                <a:srgbClr val="FF0000"/>
              </a:solidFill>
            </a:endParaRPr>
          </a:p>
          <a:p>
            <a:pPr>
              <a:buFont typeface="Arial" charset="0"/>
              <a:buNone/>
              <a:defRPr/>
            </a:pPr>
            <a:r>
              <a:rPr lang="en-GB" dirty="0" smtClean="0"/>
              <a:t>        </a:t>
            </a:r>
            <a:r>
              <a:rPr lang="en-GB" b="1" dirty="0" smtClean="0">
                <a:solidFill>
                  <a:schemeClr val="tx2">
                    <a:lumMod val="50000"/>
                  </a:schemeClr>
                </a:solidFill>
              </a:rPr>
              <a:t>175                          50                          ∞</a:t>
            </a:r>
            <a:endParaRPr lang="en-US" b="1" dirty="0" smtClean="0">
              <a:solidFill>
                <a:schemeClr val="tx2">
                  <a:lumMod val="50000"/>
                </a:schemeClr>
              </a:solidFill>
            </a:endParaRPr>
          </a:p>
          <a:p>
            <a:pPr>
              <a:defRPr/>
            </a:pPr>
            <a:r>
              <a:rPr lang="en-US" dirty="0" smtClean="0"/>
              <a:t>100mV		     1515mV	       -95mV			</a:t>
            </a:r>
          </a:p>
          <a:p>
            <a:pPr>
              <a:buFont typeface="Arial" charset="0"/>
              <a:buNone/>
              <a:defRPr/>
            </a:pPr>
            <a:endParaRPr lang="en-US" dirty="0" smtClean="0"/>
          </a:p>
          <a:p>
            <a:pPr>
              <a:buFont typeface="Arial" charset="0"/>
              <a:buNone/>
              <a:defRPr/>
            </a:pPr>
            <a:r>
              <a:rPr lang="en-US" dirty="0" smtClean="0">
                <a:solidFill>
                  <a:srgbClr val="FF0000"/>
                </a:solidFill>
              </a:rPr>
              <a:t>  10110001            11110000             0011000</a:t>
            </a:r>
          </a:p>
          <a:p>
            <a:pPr>
              <a:buFont typeface="Arial" charset="0"/>
              <a:buNone/>
              <a:defRPr/>
            </a:pPr>
            <a:r>
              <a:rPr lang="en-GB" dirty="0" smtClean="0">
                <a:solidFill>
                  <a:srgbClr val="FF0000"/>
                </a:solidFill>
              </a:rPr>
              <a:t>        </a:t>
            </a:r>
            <a:r>
              <a:rPr lang="en-GB" b="1" dirty="0" smtClean="0">
                <a:solidFill>
                  <a:schemeClr val="tx2">
                    <a:lumMod val="50000"/>
                  </a:schemeClr>
                </a:solidFill>
              </a:rPr>
              <a:t>25                          72                         295</a:t>
            </a:r>
            <a:endParaRPr lang="en-US" b="1" dirty="0" smtClean="0">
              <a:solidFill>
                <a:schemeClr val="tx2">
                  <a:lumMod val="50000"/>
                </a:schemeClr>
              </a:solidFill>
            </a:endParaRPr>
          </a:p>
        </p:txBody>
      </p:sp>
      <p:cxnSp>
        <p:nvCxnSpPr>
          <p:cNvPr id="5" name="Straight Arrow Connector 4"/>
          <p:cNvCxnSpPr/>
          <p:nvPr/>
        </p:nvCxnSpPr>
        <p:spPr>
          <a:xfrm rot="5400000" flipH="1" flipV="1">
            <a:off x="1218407" y="1980406"/>
            <a:ext cx="914400" cy="1587"/>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4037807" y="1980406"/>
            <a:ext cx="914400" cy="1587"/>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810794" y="4952206"/>
            <a:ext cx="914400" cy="158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782594" y="4952206"/>
            <a:ext cx="914400" cy="158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143794" y="4952206"/>
            <a:ext cx="914400" cy="158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6781007" y="2056606"/>
            <a:ext cx="914400" cy="1587"/>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cstate="print"/>
          <a:srcRect l="25555" t="19556" r="25555" b="577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25555" t="18668" r="25000" b="577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3"/>
          </a:xfrm>
        </p:spPr>
        <p:txBody>
          <a:bodyPr rtlCol="0">
            <a:normAutofit/>
          </a:bodyPr>
          <a:lstStyle/>
          <a:p>
            <a:pPr algn="l" eaLnBrk="1" fontAlgn="auto" hangingPunct="1">
              <a:spcAft>
                <a:spcPts val="0"/>
              </a:spcAft>
              <a:defRPr/>
            </a:pPr>
            <a:r>
              <a:rPr lang="en-US" sz="4000" b="1" dirty="0" smtClean="0">
                <a:solidFill>
                  <a:schemeClr val="accent6">
                    <a:lumMod val="75000"/>
                  </a:schemeClr>
                </a:solidFill>
              </a:rPr>
              <a:t>Why Telecom more Popular</a:t>
            </a:r>
            <a:endParaRPr lang="en-US" sz="4000" b="1" dirty="0">
              <a:solidFill>
                <a:schemeClr val="accent6">
                  <a:lumMod val="75000"/>
                </a:schemeClr>
              </a:solidFill>
            </a:endParaRPr>
          </a:p>
        </p:txBody>
      </p:sp>
      <p:sp>
        <p:nvSpPr>
          <p:cNvPr id="6147" name="Content Placeholder 2"/>
          <p:cNvSpPr>
            <a:spLocks noGrp="1"/>
          </p:cNvSpPr>
          <p:nvPr>
            <p:ph idx="1"/>
          </p:nvPr>
        </p:nvSpPr>
        <p:spPr>
          <a:xfrm>
            <a:off x="381000" y="1066800"/>
            <a:ext cx="4405313" cy="1433513"/>
          </a:xfrm>
        </p:spPr>
        <p:txBody>
          <a:bodyPr/>
          <a:lstStyle/>
          <a:p>
            <a:pPr eaLnBrk="1" hangingPunct="1">
              <a:buFont typeface="Wingdings" pitchFamily="2" charset="2"/>
              <a:buChar char="§"/>
            </a:pPr>
            <a:r>
              <a:rPr lang="en-US" sz="2400" smtClean="0"/>
              <a:t> Electronically dist=0</a:t>
            </a:r>
          </a:p>
          <a:p>
            <a:pPr eaLnBrk="1" hangingPunct="1">
              <a:buFont typeface="Wingdings" pitchFamily="2" charset="2"/>
              <a:buChar char="§"/>
            </a:pPr>
            <a:r>
              <a:rPr lang="en-US" sz="2400" smtClean="0"/>
              <a:t> Answer only Charge</a:t>
            </a:r>
          </a:p>
          <a:p>
            <a:pPr eaLnBrk="1" hangingPunct="1">
              <a:buFont typeface="Wingdings" pitchFamily="2" charset="2"/>
              <a:buChar char="§"/>
            </a:pPr>
            <a:r>
              <a:rPr lang="en-US" sz="2400" smtClean="0"/>
              <a:t> Tell No. 15 digits (Universal)</a:t>
            </a:r>
          </a:p>
        </p:txBody>
      </p:sp>
      <p:grpSp>
        <p:nvGrpSpPr>
          <p:cNvPr id="3" name="Group 17"/>
          <p:cNvGrpSpPr>
            <a:grpSpLocks/>
          </p:cNvGrpSpPr>
          <p:nvPr/>
        </p:nvGrpSpPr>
        <p:grpSpPr bwMode="auto">
          <a:xfrm>
            <a:off x="5029200" y="3271838"/>
            <a:ext cx="3429000" cy="2824162"/>
            <a:chOff x="5029200" y="3271838"/>
            <a:chExt cx="3429000" cy="2824162"/>
          </a:xfrm>
        </p:grpSpPr>
        <p:sp>
          <p:nvSpPr>
            <p:cNvPr id="17425" name="TextBox 20"/>
            <p:cNvSpPr txBox="1">
              <a:spLocks noChangeArrowheads="1"/>
            </p:cNvSpPr>
            <p:nvPr/>
          </p:nvSpPr>
          <p:spPr bwMode="auto">
            <a:xfrm>
              <a:off x="5029200" y="3271838"/>
              <a:ext cx="3429000" cy="461962"/>
            </a:xfrm>
            <a:prstGeom prst="rect">
              <a:avLst/>
            </a:prstGeom>
            <a:noFill/>
            <a:ln w="9525">
              <a:noFill/>
              <a:miter lim="800000"/>
              <a:headEnd/>
              <a:tailEnd/>
            </a:ln>
          </p:spPr>
          <p:txBody>
            <a:bodyPr>
              <a:spAutoFit/>
            </a:bodyPr>
            <a:lstStyle/>
            <a:p>
              <a:pPr>
                <a:buFont typeface="Wingdings" pitchFamily="2" charset="2"/>
                <a:buChar char="§"/>
              </a:pPr>
              <a:r>
                <a:rPr lang="en-US" sz="2400">
                  <a:latin typeface="Calibri" pitchFamily="34" charset="0"/>
                </a:rPr>
                <a:t>Transmission</a:t>
              </a:r>
            </a:p>
          </p:txBody>
        </p:sp>
        <p:pic>
          <p:nvPicPr>
            <p:cNvPr id="17426" name="Picture 6" descr="C:\Documents and Settings\Upul\Desktop\Sir Note\Picture\5.jpg"/>
            <p:cNvPicPr>
              <a:picLocks noChangeAspect="1" noChangeArrowheads="1"/>
            </p:cNvPicPr>
            <p:nvPr/>
          </p:nvPicPr>
          <p:blipFill>
            <a:blip r:embed="rId2" cstate="print"/>
            <a:srcRect/>
            <a:stretch>
              <a:fillRect/>
            </a:stretch>
          </p:blipFill>
          <p:spPr bwMode="auto">
            <a:xfrm>
              <a:off x="5257800" y="3840163"/>
              <a:ext cx="2298700" cy="2255837"/>
            </a:xfrm>
            <a:prstGeom prst="rect">
              <a:avLst/>
            </a:prstGeom>
            <a:noFill/>
            <a:ln w="9525">
              <a:noFill/>
              <a:miter lim="800000"/>
              <a:headEnd/>
              <a:tailEnd/>
            </a:ln>
          </p:spPr>
        </p:pic>
      </p:grpSp>
      <p:grpSp>
        <p:nvGrpSpPr>
          <p:cNvPr id="4" name="Group 16"/>
          <p:cNvGrpSpPr>
            <a:grpSpLocks/>
          </p:cNvGrpSpPr>
          <p:nvPr/>
        </p:nvGrpSpPr>
        <p:grpSpPr bwMode="auto">
          <a:xfrm>
            <a:off x="642938" y="2860675"/>
            <a:ext cx="3357562" cy="2863850"/>
            <a:chOff x="642910" y="2861447"/>
            <a:chExt cx="3357586" cy="2862322"/>
          </a:xfrm>
        </p:grpSpPr>
        <p:pic>
          <p:nvPicPr>
            <p:cNvPr id="17423" name="Picture 4" descr="C:\Documents and Settings\Upul\Desktop\Sir Note\Picture\2.jpg"/>
            <p:cNvPicPr>
              <a:picLocks noChangeAspect="1" noChangeArrowheads="1"/>
            </p:cNvPicPr>
            <p:nvPr/>
          </p:nvPicPr>
          <p:blipFill>
            <a:blip r:embed="rId3" cstate="print"/>
            <a:srcRect/>
            <a:stretch>
              <a:fillRect/>
            </a:stretch>
          </p:blipFill>
          <p:spPr bwMode="auto">
            <a:xfrm>
              <a:off x="990600" y="3286124"/>
              <a:ext cx="2646363" cy="2255837"/>
            </a:xfrm>
            <a:prstGeom prst="rect">
              <a:avLst/>
            </a:prstGeom>
            <a:noFill/>
            <a:ln w="9525">
              <a:noFill/>
              <a:miter lim="800000"/>
              <a:headEnd/>
              <a:tailEnd/>
            </a:ln>
          </p:spPr>
        </p:pic>
        <p:sp>
          <p:nvSpPr>
            <p:cNvPr id="17424" name="TextBox 15"/>
            <p:cNvSpPr txBox="1">
              <a:spLocks noChangeArrowheads="1"/>
            </p:cNvSpPr>
            <p:nvPr/>
          </p:nvSpPr>
          <p:spPr bwMode="auto">
            <a:xfrm>
              <a:off x="642910" y="2861447"/>
              <a:ext cx="3357586" cy="2862322"/>
            </a:xfrm>
            <a:prstGeom prst="rect">
              <a:avLst/>
            </a:prstGeom>
            <a:noFill/>
            <a:ln w="9525">
              <a:noFill/>
              <a:miter lim="800000"/>
              <a:headEnd/>
              <a:tailEnd/>
            </a:ln>
          </p:spPr>
          <p:txBody>
            <a:bodyPr>
              <a:spAutoFit/>
            </a:bodyPr>
            <a:lstStyle/>
            <a:p>
              <a:r>
                <a:rPr lang="en-US"/>
                <a:t>     Demarcation of Telecom</a:t>
              </a:r>
            </a:p>
            <a:p>
              <a:endParaRPr lang="en-US"/>
            </a:p>
            <a:p>
              <a:endParaRPr lang="en-US"/>
            </a:p>
            <a:p>
              <a:endParaRPr lang="en-US"/>
            </a:p>
            <a:p>
              <a:endParaRPr lang="en-US"/>
            </a:p>
            <a:p>
              <a:endParaRPr lang="en-US"/>
            </a:p>
            <a:p>
              <a:endParaRPr lang="en-US"/>
            </a:p>
            <a:p>
              <a:endParaRPr lang="en-US"/>
            </a:p>
            <a:p>
              <a:endParaRPr lang="en-US"/>
            </a:p>
            <a:p>
              <a:endParaRPr lang="en-US"/>
            </a:p>
          </p:txBody>
        </p:sp>
      </p:grpSp>
      <p:grpSp>
        <p:nvGrpSpPr>
          <p:cNvPr id="5" name="Group 25"/>
          <p:cNvGrpSpPr>
            <a:grpSpLocks/>
          </p:cNvGrpSpPr>
          <p:nvPr/>
        </p:nvGrpSpPr>
        <p:grpSpPr bwMode="auto">
          <a:xfrm>
            <a:off x="5214938" y="928688"/>
            <a:ext cx="2862262" cy="1519237"/>
            <a:chOff x="5214942" y="928670"/>
            <a:chExt cx="2862258" cy="1519255"/>
          </a:xfrm>
        </p:grpSpPr>
        <p:sp>
          <p:nvSpPr>
            <p:cNvPr id="17415" name="TextBox 16"/>
            <p:cNvSpPr txBox="1">
              <a:spLocks noChangeArrowheads="1"/>
            </p:cNvSpPr>
            <p:nvPr/>
          </p:nvSpPr>
          <p:spPr bwMode="auto">
            <a:xfrm>
              <a:off x="5715000" y="1524000"/>
              <a:ext cx="2362200" cy="923925"/>
            </a:xfrm>
            <a:prstGeom prst="rect">
              <a:avLst/>
            </a:prstGeom>
            <a:noFill/>
            <a:ln w="9525">
              <a:noFill/>
              <a:miter lim="800000"/>
              <a:headEnd/>
              <a:tailEnd/>
            </a:ln>
          </p:spPr>
          <p:txBody>
            <a:bodyPr>
              <a:spAutoFit/>
            </a:bodyPr>
            <a:lstStyle/>
            <a:p>
              <a:r>
                <a:rPr lang="en-US">
                  <a:latin typeface="Calibri" pitchFamily="34" charset="0"/>
                </a:rPr>
                <a:t>CC- Country Code</a:t>
              </a:r>
            </a:p>
            <a:p>
              <a:r>
                <a:rPr lang="en-US">
                  <a:latin typeface="Calibri" pitchFamily="34" charset="0"/>
                </a:rPr>
                <a:t>AC- Area Code</a:t>
              </a:r>
            </a:p>
            <a:p>
              <a:r>
                <a:rPr lang="en-US">
                  <a:latin typeface="Calibri" pitchFamily="34" charset="0"/>
                </a:rPr>
                <a:t>DN- Directory No</a:t>
              </a:r>
            </a:p>
          </p:txBody>
        </p:sp>
        <p:grpSp>
          <p:nvGrpSpPr>
            <p:cNvPr id="6" name="Group 24"/>
            <p:cNvGrpSpPr>
              <a:grpSpLocks/>
            </p:cNvGrpSpPr>
            <p:nvPr/>
          </p:nvGrpSpPr>
          <p:grpSpPr bwMode="auto">
            <a:xfrm>
              <a:off x="5214942" y="928670"/>
              <a:ext cx="2786082" cy="571504"/>
              <a:chOff x="5214942" y="2571744"/>
              <a:chExt cx="2786082" cy="571504"/>
            </a:xfrm>
          </p:grpSpPr>
          <p:sp>
            <p:nvSpPr>
              <p:cNvPr id="19" name="Rectangle 18"/>
              <p:cNvSpPr/>
              <p:nvPr/>
            </p:nvSpPr>
            <p:spPr>
              <a:xfrm>
                <a:off x="5214942" y="2571744"/>
                <a:ext cx="928686" cy="571507"/>
              </a:xfrm>
              <a:prstGeom prst="rect">
                <a:avLst/>
              </a:prstGeom>
              <a:solidFill>
                <a:schemeClr val="accent5">
                  <a:lumMod val="40000"/>
                  <a:lumOff val="6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143628" y="2571744"/>
                <a:ext cx="928687" cy="571507"/>
              </a:xfrm>
              <a:prstGeom prst="rect">
                <a:avLst/>
              </a:prstGeom>
              <a:solidFill>
                <a:schemeClr val="accent4">
                  <a:lumMod val="40000"/>
                  <a:lumOff val="6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7072314" y="2571744"/>
                <a:ext cx="928686" cy="571507"/>
              </a:xfrm>
              <a:prstGeom prst="rect">
                <a:avLst/>
              </a:prstGeom>
              <a:solidFill>
                <a:schemeClr val="accent3">
                  <a:lumMod val="40000"/>
                  <a:lumOff val="6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0" name="TextBox 12"/>
              <p:cNvSpPr txBox="1">
                <a:spLocks noChangeArrowheads="1"/>
              </p:cNvSpPr>
              <p:nvPr/>
            </p:nvSpPr>
            <p:spPr bwMode="auto">
              <a:xfrm>
                <a:off x="5395922" y="2643182"/>
                <a:ext cx="533400" cy="381566"/>
              </a:xfrm>
              <a:prstGeom prst="rect">
                <a:avLst/>
              </a:prstGeom>
              <a:noFill/>
              <a:ln w="9525">
                <a:noFill/>
                <a:miter lim="800000"/>
                <a:headEnd/>
                <a:tailEnd/>
              </a:ln>
            </p:spPr>
            <p:txBody>
              <a:bodyPr>
                <a:spAutoFit/>
              </a:bodyPr>
              <a:lstStyle/>
              <a:p>
                <a:r>
                  <a:rPr lang="en-US">
                    <a:latin typeface="Calibri" pitchFamily="34" charset="0"/>
                  </a:rPr>
                  <a:t>CC</a:t>
                </a:r>
              </a:p>
            </p:txBody>
          </p:sp>
          <p:sp>
            <p:nvSpPr>
              <p:cNvPr id="17421" name="TextBox 13"/>
              <p:cNvSpPr txBox="1">
                <a:spLocks noChangeArrowheads="1"/>
              </p:cNvSpPr>
              <p:nvPr/>
            </p:nvSpPr>
            <p:spPr bwMode="auto">
              <a:xfrm>
                <a:off x="6286512" y="2714620"/>
                <a:ext cx="533400" cy="381566"/>
              </a:xfrm>
              <a:prstGeom prst="rect">
                <a:avLst/>
              </a:prstGeom>
              <a:noFill/>
              <a:ln w="9525">
                <a:noFill/>
                <a:miter lim="800000"/>
                <a:headEnd/>
                <a:tailEnd/>
              </a:ln>
            </p:spPr>
            <p:txBody>
              <a:bodyPr>
                <a:spAutoFit/>
              </a:bodyPr>
              <a:lstStyle/>
              <a:p>
                <a:r>
                  <a:rPr lang="en-US">
                    <a:latin typeface="Calibri" pitchFamily="34" charset="0"/>
                  </a:rPr>
                  <a:t>AC</a:t>
                </a:r>
              </a:p>
            </p:txBody>
          </p:sp>
          <p:sp>
            <p:nvSpPr>
              <p:cNvPr id="17422" name="TextBox 14"/>
              <p:cNvSpPr txBox="1">
                <a:spLocks noChangeArrowheads="1"/>
              </p:cNvSpPr>
              <p:nvPr/>
            </p:nvSpPr>
            <p:spPr bwMode="auto">
              <a:xfrm>
                <a:off x="7286644" y="2643182"/>
                <a:ext cx="533400" cy="381566"/>
              </a:xfrm>
              <a:prstGeom prst="rect">
                <a:avLst/>
              </a:prstGeom>
              <a:noFill/>
              <a:ln w="9525">
                <a:noFill/>
                <a:miter lim="800000"/>
                <a:headEnd/>
                <a:tailEnd/>
              </a:ln>
            </p:spPr>
            <p:txBody>
              <a:bodyPr>
                <a:spAutoFit/>
              </a:bodyPr>
              <a:lstStyle/>
              <a:p>
                <a:r>
                  <a:rPr lang="en-US">
                    <a:latin typeface="Calibri" pitchFamily="34" charset="0"/>
                  </a:rPr>
                  <a:t>DN</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lide(fromBottom)">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lide(fromBottom)">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lide(fromBottom)">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plus(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25555" t="18668" r="25555" b="577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l="25555" t="18668" r="25555" b="6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25555" t="18668" r="25555" b="6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l="26111" t="18668" r="25555" b="577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WAVE FORMS IN THE TRANSMISSION LINES</a:t>
            </a:r>
            <a:endParaRPr lang="en-GB" dirty="0"/>
          </a:p>
        </p:txBody>
      </p:sp>
      <p:sp>
        <p:nvSpPr>
          <p:cNvPr id="3" name="Content Placeholder 2"/>
          <p:cNvSpPr>
            <a:spLocks noGrp="1"/>
          </p:cNvSpPr>
          <p:nvPr>
            <p:ph idx="1"/>
          </p:nvPr>
        </p:nvSpPr>
        <p:spPr/>
        <p:txBody>
          <a:bodyPr/>
          <a:lstStyle/>
          <a:p>
            <a:r>
              <a:rPr lang="en-GB" dirty="0" smtClean="0"/>
              <a:t>RZ return to zero wave form</a:t>
            </a:r>
          </a:p>
          <a:p>
            <a:r>
              <a:rPr lang="en-GB" dirty="0" smtClean="0"/>
              <a:t>NRZ non return to zero wave form</a:t>
            </a:r>
          </a:p>
          <a:p>
            <a:r>
              <a:rPr lang="en-GB" dirty="0" smtClean="0"/>
              <a:t>RZ, NRZ AMI WAVE FORMS</a:t>
            </a:r>
          </a:p>
          <a:p>
            <a:r>
              <a:rPr lang="en-GB" dirty="0" smtClean="0"/>
              <a:t>CONCEPTS OF TRANSCODING</a:t>
            </a:r>
          </a:p>
          <a:p>
            <a:r>
              <a:rPr lang="en-GB" dirty="0" smtClean="0"/>
              <a:t>SPECTRUM ANALYSIS OF PRACTICAL WAVE FORMS</a:t>
            </a:r>
          </a:p>
          <a:p>
            <a:r>
              <a:rPr lang="en-GB" dirty="0" smtClean="0"/>
              <a:t>HIGH DENSITY BIPOLAR 3 CODE</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543800" cy="990600"/>
          </a:xfrm>
        </p:spPr>
        <p:txBody>
          <a:bodyPr rtlCol="0">
            <a:normAutofit/>
          </a:bodyPr>
          <a:lstStyle/>
          <a:p>
            <a:pPr algn="l" eaLnBrk="1" fontAlgn="auto" hangingPunct="1">
              <a:spcAft>
                <a:spcPts val="0"/>
              </a:spcAft>
              <a:defRPr/>
            </a:pPr>
            <a:r>
              <a:rPr lang="en-US" sz="4000" b="1" dirty="0" err="1" smtClean="0">
                <a:solidFill>
                  <a:schemeClr val="accent6">
                    <a:lumMod val="75000"/>
                  </a:schemeClr>
                </a:solidFill>
              </a:rPr>
              <a:t>Transcoding</a:t>
            </a:r>
            <a:endParaRPr lang="en-US" sz="4000" b="1" dirty="0">
              <a:solidFill>
                <a:schemeClr val="accent6">
                  <a:lumMod val="75000"/>
                </a:schemeClr>
              </a:solidFill>
            </a:endParaRPr>
          </a:p>
        </p:txBody>
      </p:sp>
      <p:sp>
        <p:nvSpPr>
          <p:cNvPr id="41987" name="TextBox 3"/>
          <p:cNvSpPr txBox="1">
            <a:spLocks noChangeArrowheads="1"/>
          </p:cNvSpPr>
          <p:nvPr/>
        </p:nvSpPr>
        <p:spPr bwMode="auto">
          <a:xfrm>
            <a:off x="609600" y="990600"/>
            <a:ext cx="8305800" cy="5816600"/>
          </a:xfrm>
          <a:prstGeom prst="rect">
            <a:avLst/>
          </a:prstGeom>
          <a:noFill/>
          <a:ln w="9525">
            <a:noFill/>
            <a:miter lim="800000"/>
            <a:headEnd/>
            <a:tailEnd/>
          </a:ln>
        </p:spPr>
        <p:txBody>
          <a:bodyPr>
            <a:spAutoFit/>
          </a:bodyPr>
          <a:lstStyle/>
          <a:p>
            <a:r>
              <a:rPr lang="en-US" sz="2400">
                <a:latin typeface="Calibri" pitchFamily="34" charset="0"/>
              </a:rPr>
              <a:t>Code Conversion to suit for the Transmission media</a:t>
            </a:r>
          </a:p>
          <a:p>
            <a:r>
              <a:rPr lang="en-US" sz="2400">
                <a:latin typeface="Calibri" pitchFamily="34" charset="0"/>
              </a:rPr>
              <a:t>Out put of a PCM System either RZ, NRZ </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r>
              <a:rPr lang="en-US" sz="2400">
                <a:latin typeface="Calibri" pitchFamily="34" charset="0"/>
              </a:rPr>
              <a:t>1 bite named as mark NRZ means, Mark will return to zero before the period  of CLK pulse, but at the period of the click pulse.</a:t>
            </a:r>
          </a:p>
          <a:p>
            <a:endParaRPr lang="en-US" sz="2400">
              <a:latin typeface="Calibri" pitchFamily="34" charset="0"/>
            </a:endParaRPr>
          </a:p>
          <a:p>
            <a:r>
              <a:rPr lang="en-US" sz="2400">
                <a:latin typeface="Calibri" pitchFamily="34" charset="0"/>
              </a:rPr>
              <a:t>RZ, means mark will NOT come to zero before the period of the CLK pulse, but at the period of the CLK pulse if the following is not a MARK.</a:t>
            </a:r>
          </a:p>
        </p:txBody>
      </p:sp>
      <p:pic>
        <p:nvPicPr>
          <p:cNvPr id="41988" name="Picture 2" descr="C:\Documents and Settings\Upul\Desktop\Sir Note\Picture\12.jpg"/>
          <p:cNvPicPr>
            <a:picLocks noChangeAspect="1" noChangeArrowheads="1"/>
          </p:cNvPicPr>
          <p:nvPr/>
        </p:nvPicPr>
        <p:blipFill>
          <a:blip r:embed="rId2" cstate="print"/>
          <a:srcRect/>
          <a:stretch>
            <a:fillRect/>
          </a:stretch>
        </p:blipFill>
        <p:spPr bwMode="auto">
          <a:xfrm>
            <a:off x="1600200" y="1981200"/>
            <a:ext cx="4343400" cy="2630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algn="l" eaLnBrk="1" fontAlgn="auto" hangingPunct="1">
              <a:spcAft>
                <a:spcPts val="0"/>
              </a:spcAft>
              <a:defRPr/>
            </a:pPr>
            <a:r>
              <a:rPr lang="en-US" b="1" dirty="0" smtClean="0">
                <a:solidFill>
                  <a:schemeClr val="accent6">
                    <a:lumMod val="75000"/>
                  </a:schemeClr>
                </a:solidFill>
              </a:rPr>
              <a:t>Difference Codes used in digital Transmission</a:t>
            </a:r>
            <a:endParaRPr lang="en-US" b="1" dirty="0">
              <a:solidFill>
                <a:schemeClr val="accent6">
                  <a:lumMod val="75000"/>
                </a:schemeClr>
              </a:solidFill>
            </a:endParaRPr>
          </a:p>
        </p:txBody>
      </p:sp>
      <p:pic>
        <p:nvPicPr>
          <p:cNvPr id="15363" name="Picture 3" descr="C:\Documents and Settings\Upul\Desktop\Sir Note\Picture\16.jpg"/>
          <p:cNvPicPr>
            <a:picLocks noChangeAspect="1" noChangeArrowheads="1"/>
          </p:cNvPicPr>
          <p:nvPr/>
        </p:nvPicPr>
        <p:blipFill>
          <a:blip r:embed="rId2" cstate="print"/>
          <a:srcRect/>
          <a:stretch>
            <a:fillRect/>
          </a:stretch>
        </p:blipFill>
        <p:spPr bwMode="auto">
          <a:xfrm>
            <a:off x="2667000" y="1524000"/>
            <a:ext cx="3595688" cy="5076825"/>
          </a:xfrm>
          <a:prstGeom prst="rect">
            <a:avLst/>
          </a:prstGeom>
          <a:noFill/>
          <a:ln w="12700">
            <a:solidFill>
              <a:schemeClr val="tx1"/>
            </a:solidFill>
            <a:miter lim="800000"/>
            <a:headEnd/>
            <a:tailEnd/>
          </a:ln>
        </p:spPr>
      </p:pic>
      <p:sp>
        <p:nvSpPr>
          <p:cNvPr id="15364" name="TextBox 5"/>
          <p:cNvSpPr txBox="1">
            <a:spLocks noChangeArrowheads="1"/>
          </p:cNvSpPr>
          <p:nvPr/>
        </p:nvSpPr>
        <p:spPr bwMode="auto">
          <a:xfrm>
            <a:off x="5410200" y="6276975"/>
            <a:ext cx="1219200" cy="276225"/>
          </a:xfrm>
          <a:prstGeom prst="rect">
            <a:avLst/>
          </a:prstGeom>
          <a:noFill/>
          <a:ln w="9525">
            <a:noFill/>
            <a:miter lim="800000"/>
            <a:headEnd/>
            <a:tailEnd/>
          </a:ln>
        </p:spPr>
        <p:txBody>
          <a:bodyPr>
            <a:spAutoFit/>
          </a:bodyPr>
          <a:lstStyle/>
          <a:p>
            <a:r>
              <a:rPr lang="en-US" sz="1200">
                <a:latin typeface="Calibri" pitchFamily="34" charset="0"/>
              </a:rPr>
              <a:t>Frequency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Upul\Desktop\Sir Note\Picture\15.jpg"/>
          <p:cNvPicPr>
            <a:picLocks noChangeAspect="1" noChangeArrowheads="1"/>
          </p:cNvPicPr>
          <p:nvPr/>
        </p:nvPicPr>
        <p:blipFill>
          <a:blip r:embed="rId2" cstate="print"/>
          <a:srcRect/>
          <a:stretch>
            <a:fillRect/>
          </a:stretch>
        </p:blipFill>
        <p:spPr bwMode="auto">
          <a:xfrm>
            <a:off x="4000500" y="39688"/>
            <a:ext cx="3176588" cy="2389187"/>
          </a:xfrm>
          <a:prstGeom prst="rect">
            <a:avLst/>
          </a:prstGeom>
          <a:noFill/>
          <a:ln w="9525">
            <a:noFill/>
            <a:miter lim="800000"/>
            <a:headEnd/>
            <a:tailEnd/>
          </a:ln>
        </p:spPr>
      </p:pic>
      <p:sp>
        <p:nvSpPr>
          <p:cNvPr id="2" name="Title 1"/>
          <p:cNvSpPr>
            <a:spLocks noGrp="1"/>
          </p:cNvSpPr>
          <p:nvPr>
            <p:ph type="title"/>
          </p:nvPr>
        </p:nvSpPr>
        <p:spPr>
          <a:xfrm>
            <a:off x="457200" y="76200"/>
            <a:ext cx="8229600" cy="715963"/>
          </a:xfrm>
        </p:spPr>
        <p:txBody>
          <a:bodyPr rtlCol="0">
            <a:normAutofit/>
          </a:bodyPr>
          <a:lstStyle/>
          <a:p>
            <a:pPr algn="l" eaLnBrk="1" fontAlgn="auto" hangingPunct="1">
              <a:spcAft>
                <a:spcPts val="0"/>
              </a:spcAft>
              <a:defRPr/>
            </a:pPr>
            <a:r>
              <a:rPr lang="en-US" sz="4000" dirty="0" smtClean="0">
                <a:solidFill>
                  <a:schemeClr val="accent6">
                    <a:lumMod val="75000"/>
                  </a:schemeClr>
                </a:solidFill>
              </a:rPr>
              <a:t>Question ? </a:t>
            </a:r>
            <a:endParaRPr lang="en-US" sz="4000" dirty="0">
              <a:solidFill>
                <a:schemeClr val="accent6">
                  <a:lumMod val="75000"/>
                </a:schemeClr>
              </a:solidFill>
            </a:endParaRPr>
          </a:p>
        </p:txBody>
      </p:sp>
      <p:sp>
        <p:nvSpPr>
          <p:cNvPr id="31748" name="TextBox 4"/>
          <p:cNvSpPr txBox="1">
            <a:spLocks noChangeArrowheads="1"/>
          </p:cNvSpPr>
          <p:nvPr/>
        </p:nvSpPr>
        <p:spPr bwMode="auto">
          <a:xfrm>
            <a:off x="1000125" y="2143125"/>
            <a:ext cx="8001000" cy="2032000"/>
          </a:xfrm>
          <a:prstGeom prst="rect">
            <a:avLst/>
          </a:prstGeom>
          <a:noFill/>
          <a:ln w="9525">
            <a:noFill/>
            <a:miter lim="800000"/>
            <a:headEnd/>
            <a:tailEnd/>
          </a:ln>
        </p:spPr>
        <p:txBody>
          <a:bodyPr>
            <a:spAutoFit/>
          </a:bodyPr>
          <a:lstStyle/>
          <a:p>
            <a:r>
              <a:rPr lang="en-US">
                <a:latin typeface="Calibri" pitchFamily="34" charset="0"/>
              </a:rPr>
              <a:t>1. List out the different phases of a call?</a:t>
            </a:r>
          </a:p>
          <a:p>
            <a:r>
              <a:rPr lang="en-US">
                <a:latin typeface="Calibri" pitchFamily="34" charset="0"/>
              </a:rPr>
              <a:t>2. Label the voice time slots?</a:t>
            </a:r>
          </a:p>
          <a:p>
            <a:r>
              <a:rPr lang="en-US">
                <a:latin typeface="Calibri" pitchFamily="34" charset="0"/>
              </a:rPr>
              <a:t>3. Draw the messages exchange with regards to successful call?</a:t>
            </a:r>
          </a:p>
          <a:p>
            <a:r>
              <a:rPr lang="en-US">
                <a:latin typeface="Calibri" pitchFamily="34" charset="0"/>
              </a:rPr>
              <a:t>4. Calculate the time taken to establishment the call?</a:t>
            </a:r>
          </a:p>
          <a:p>
            <a:r>
              <a:rPr lang="en-US">
                <a:latin typeface="Calibri" pitchFamily="34" charset="0"/>
              </a:rPr>
              <a:t>5. Assuming each call will establish for 3 minutes conversation time. How many</a:t>
            </a:r>
          </a:p>
          <a:p>
            <a:r>
              <a:rPr lang="en-US">
                <a:latin typeface="Calibri" pitchFamily="34" charset="0"/>
              </a:rPr>
              <a:t>    conversations can be establish?</a:t>
            </a:r>
          </a:p>
          <a:p>
            <a:r>
              <a:rPr lang="en-US">
                <a:latin typeface="Calibri" pitchFamily="34" charset="0"/>
              </a:rPr>
              <a:t>6. Discuss how this concept is extend the packet switching networks?</a:t>
            </a:r>
          </a:p>
        </p:txBody>
      </p:sp>
      <p:sp>
        <p:nvSpPr>
          <p:cNvPr id="31749" name="TextBox 4"/>
          <p:cNvSpPr txBox="1">
            <a:spLocks noChangeArrowheads="1"/>
          </p:cNvSpPr>
          <p:nvPr/>
        </p:nvSpPr>
        <p:spPr bwMode="auto">
          <a:xfrm>
            <a:off x="3071813" y="1143000"/>
            <a:ext cx="714375" cy="369888"/>
          </a:xfrm>
          <a:prstGeom prst="rect">
            <a:avLst/>
          </a:prstGeom>
          <a:noFill/>
          <a:ln w="9525">
            <a:noFill/>
            <a:miter lim="800000"/>
            <a:headEnd/>
            <a:tailEnd/>
          </a:ln>
        </p:spPr>
        <p:txBody>
          <a:bodyPr>
            <a:spAutoFit/>
          </a:bodyPr>
          <a:lstStyle/>
          <a:p>
            <a:r>
              <a:rPr lang="en-US"/>
              <a:t>Q 1.</a:t>
            </a:r>
          </a:p>
        </p:txBody>
      </p:sp>
      <p:sp>
        <p:nvSpPr>
          <p:cNvPr id="31750" name="TextBox 5"/>
          <p:cNvSpPr txBox="1">
            <a:spLocks noChangeArrowheads="1"/>
          </p:cNvSpPr>
          <p:nvPr/>
        </p:nvSpPr>
        <p:spPr bwMode="auto">
          <a:xfrm>
            <a:off x="785813" y="4416425"/>
            <a:ext cx="8072437" cy="369888"/>
          </a:xfrm>
          <a:prstGeom prst="rect">
            <a:avLst/>
          </a:prstGeom>
          <a:noFill/>
          <a:ln w="9525">
            <a:noFill/>
            <a:miter lim="800000"/>
            <a:headEnd/>
            <a:tailEnd/>
          </a:ln>
        </p:spPr>
        <p:txBody>
          <a:bodyPr>
            <a:spAutoFit/>
          </a:bodyPr>
          <a:lstStyle/>
          <a:p>
            <a:r>
              <a:rPr lang="en-US"/>
              <a:t>Q 2. </a:t>
            </a:r>
            <a:r>
              <a:rPr lang="en-US" sz="1600"/>
              <a:t>Draw 101101 in NRZ and RZ and in AMI format</a:t>
            </a:r>
          </a:p>
        </p:txBody>
      </p:sp>
      <p:pic>
        <p:nvPicPr>
          <p:cNvPr id="31751" name="Picture 8" descr="C:\Documents and Settings\Upul\Desktop\Sir Note\Picture\19.jpg"/>
          <p:cNvPicPr>
            <a:picLocks noChangeAspect="1" noChangeArrowheads="1"/>
          </p:cNvPicPr>
          <p:nvPr/>
        </p:nvPicPr>
        <p:blipFill>
          <a:blip r:embed="rId3" cstate="print"/>
          <a:srcRect/>
          <a:stretch>
            <a:fillRect/>
          </a:stretch>
        </p:blipFill>
        <p:spPr bwMode="auto">
          <a:xfrm>
            <a:off x="785813" y="4714875"/>
            <a:ext cx="7258050" cy="806450"/>
          </a:xfrm>
          <a:prstGeom prst="rect">
            <a:avLst/>
          </a:prstGeom>
          <a:noFill/>
          <a:ln w="9525">
            <a:noFill/>
            <a:miter lim="800000"/>
            <a:headEnd/>
            <a:tailEnd/>
          </a:ln>
        </p:spPr>
      </p:pic>
      <p:cxnSp>
        <p:nvCxnSpPr>
          <p:cNvPr id="10" name="Straight Connector 9"/>
          <p:cNvCxnSpPr/>
          <p:nvPr/>
        </p:nvCxnSpPr>
        <p:spPr>
          <a:xfrm rot="5400000">
            <a:off x="857250" y="6002338"/>
            <a:ext cx="14287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928813" y="6000750"/>
            <a:ext cx="1430338"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857500" y="6000750"/>
            <a:ext cx="1430338"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857625" y="6000750"/>
            <a:ext cx="1430338"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929188" y="6000750"/>
            <a:ext cx="1430338"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036469" y="5965031"/>
            <a:ext cx="13589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036594" y="5965031"/>
            <a:ext cx="13589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Documents and Settings\Upul\Desktop\Sir Note\Picture\19.jpg"/>
          <p:cNvPicPr>
            <a:picLocks noChangeAspect="1" noChangeArrowheads="1"/>
          </p:cNvPicPr>
          <p:nvPr/>
        </p:nvPicPr>
        <p:blipFill>
          <a:blip r:embed="rId2" cstate="print"/>
          <a:srcRect/>
          <a:stretch>
            <a:fillRect/>
          </a:stretch>
        </p:blipFill>
        <p:spPr bwMode="auto">
          <a:xfrm>
            <a:off x="785813" y="1143000"/>
            <a:ext cx="7258050" cy="806450"/>
          </a:xfrm>
          <a:prstGeom prst="rect">
            <a:avLst/>
          </a:prstGeom>
          <a:noFill/>
          <a:ln w="9525">
            <a:noFill/>
            <a:miter lim="800000"/>
            <a:headEnd/>
            <a:tailEnd/>
          </a:ln>
        </p:spPr>
      </p:pic>
      <p:cxnSp>
        <p:nvCxnSpPr>
          <p:cNvPr id="5" name="Straight Connector 4"/>
          <p:cNvCxnSpPr/>
          <p:nvPr/>
        </p:nvCxnSpPr>
        <p:spPr>
          <a:xfrm rot="5400000">
            <a:off x="105569" y="3178969"/>
            <a:ext cx="2930525"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179513" y="3178175"/>
            <a:ext cx="2928938"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108200" y="3178175"/>
            <a:ext cx="2928938"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108325" y="3178175"/>
            <a:ext cx="2928938"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179888" y="3178175"/>
            <a:ext cx="2928938"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251450" y="3178175"/>
            <a:ext cx="2928938"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46"/>
          <p:cNvGrpSpPr>
            <a:grpSpLocks/>
          </p:cNvGrpSpPr>
          <p:nvPr/>
        </p:nvGrpSpPr>
        <p:grpSpPr bwMode="auto">
          <a:xfrm>
            <a:off x="1071563" y="2641600"/>
            <a:ext cx="6643687" cy="360363"/>
            <a:chOff x="1071563" y="2641600"/>
            <a:chExt cx="6643709" cy="360363"/>
          </a:xfrm>
        </p:grpSpPr>
        <p:cxnSp>
          <p:nvCxnSpPr>
            <p:cNvPr id="12" name="Straight Connector 11"/>
            <p:cNvCxnSpPr/>
            <p:nvPr/>
          </p:nvCxnSpPr>
          <p:spPr bwMode="auto">
            <a:xfrm>
              <a:off x="1071563" y="3000375"/>
              <a:ext cx="500064"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1571627" y="2643188"/>
              <a:ext cx="1071567" cy="158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2643193" y="3000375"/>
              <a:ext cx="928690"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3571883" y="2641600"/>
              <a:ext cx="1000128"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4572012" y="2643188"/>
              <a:ext cx="1071567" cy="158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5643578" y="2998788"/>
              <a:ext cx="1071566" cy="158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flipV="1">
              <a:off x="6715144" y="2643188"/>
              <a:ext cx="100012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5400000">
              <a:off x="1393828" y="2820987"/>
              <a:ext cx="355600" cy="31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5400000">
              <a:off x="2463805" y="2820988"/>
              <a:ext cx="357187"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a:off x="3394083" y="2820988"/>
              <a:ext cx="357187"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5464190" y="2820988"/>
              <a:ext cx="357187"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a:off x="6535757" y="2820988"/>
              <a:ext cx="357187" cy="158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3"/>
          <p:cNvGrpSpPr>
            <a:grpSpLocks/>
          </p:cNvGrpSpPr>
          <p:nvPr/>
        </p:nvGrpSpPr>
        <p:grpSpPr bwMode="auto">
          <a:xfrm>
            <a:off x="1071563" y="3571875"/>
            <a:ext cx="6643687" cy="430213"/>
            <a:chOff x="1071538" y="3571876"/>
            <a:chExt cx="6643734" cy="430216"/>
          </a:xfrm>
        </p:grpSpPr>
        <p:cxnSp>
          <p:nvCxnSpPr>
            <p:cNvPr id="25" name="Straight Connector 24"/>
            <p:cNvCxnSpPr/>
            <p:nvPr/>
          </p:nvCxnSpPr>
          <p:spPr>
            <a:xfrm>
              <a:off x="1071538" y="4000504"/>
              <a:ext cx="50006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71604" y="3571876"/>
              <a:ext cx="57150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43108" y="4000504"/>
              <a:ext cx="50006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43174" y="4000504"/>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71868" y="3571876"/>
              <a:ext cx="50006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71934" y="4000504"/>
              <a:ext cx="50006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0" y="3571876"/>
              <a:ext cx="57150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43504" y="4000504"/>
              <a:ext cx="50006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43570" y="4000504"/>
              <a:ext cx="1071570"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15140" y="3571876"/>
              <a:ext cx="500067"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215206" y="3998917"/>
              <a:ext cx="500066" cy="15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58084" y="3785396"/>
              <a:ext cx="427040" cy="317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928000" y="3785396"/>
              <a:ext cx="428628" cy="15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356760" y="3785396"/>
              <a:ext cx="428628" cy="15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856826" y="3785396"/>
              <a:ext cx="428628"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356892" y="3785396"/>
              <a:ext cx="428628" cy="15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928396" y="3785396"/>
              <a:ext cx="428628" cy="15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00032" y="3785396"/>
              <a:ext cx="428628" cy="15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000098" y="3785396"/>
              <a:ext cx="428628"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9" name="TextBox 43"/>
          <p:cNvSpPr txBox="1">
            <a:spLocks noChangeArrowheads="1"/>
          </p:cNvSpPr>
          <p:nvPr/>
        </p:nvSpPr>
        <p:spPr bwMode="auto">
          <a:xfrm>
            <a:off x="8001000" y="2571750"/>
            <a:ext cx="1000125" cy="369888"/>
          </a:xfrm>
          <a:prstGeom prst="rect">
            <a:avLst/>
          </a:prstGeom>
          <a:noFill/>
          <a:ln w="9525">
            <a:noFill/>
            <a:miter lim="800000"/>
            <a:headEnd/>
            <a:tailEnd/>
          </a:ln>
        </p:spPr>
        <p:txBody>
          <a:bodyPr>
            <a:spAutoFit/>
          </a:bodyPr>
          <a:lstStyle/>
          <a:p>
            <a:r>
              <a:rPr lang="en-US"/>
              <a:t>NRZ</a:t>
            </a:r>
          </a:p>
        </p:txBody>
      </p:sp>
      <p:sp>
        <p:nvSpPr>
          <p:cNvPr id="32780" name="TextBox 44"/>
          <p:cNvSpPr txBox="1">
            <a:spLocks noChangeArrowheads="1"/>
          </p:cNvSpPr>
          <p:nvPr/>
        </p:nvSpPr>
        <p:spPr bwMode="auto">
          <a:xfrm>
            <a:off x="8001000" y="3630613"/>
            <a:ext cx="1000125" cy="369887"/>
          </a:xfrm>
          <a:prstGeom prst="rect">
            <a:avLst/>
          </a:prstGeom>
          <a:noFill/>
          <a:ln w="9525">
            <a:noFill/>
            <a:miter lim="800000"/>
            <a:headEnd/>
            <a:tailEnd/>
          </a:ln>
        </p:spPr>
        <p:txBody>
          <a:bodyPr>
            <a:spAutoFit/>
          </a:bodyPr>
          <a:lstStyle/>
          <a:p>
            <a:r>
              <a:rPr lang="en-US"/>
              <a:t>RZ</a:t>
            </a:r>
          </a:p>
        </p:txBody>
      </p:sp>
      <p:sp>
        <p:nvSpPr>
          <p:cNvPr id="32781" name="TextBox 45"/>
          <p:cNvSpPr txBox="1">
            <a:spLocks noChangeArrowheads="1"/>
          </p:cNvSpPr>
          <p:nvPr/>
        </p:nvSpPr>
        <p:spPr bwMode="auto">
          <a:xfrm>
            <a:off x="714375" y="428625"/>
            <a:ext cx="2214563" cy="369888"/>
          </a:xfrm>
          <a:prstGeom prst="rect">
            <a:avLst/>
          </a:prstGeom>
          <a:noFill/>
          <a:ln w="9525">
            <a:noFill/>
            <a:miter lim="800000"/>
            <a:headEnd/>
            <a:tailEnd/>
          </a:ln>
        </p:spPr>
        <p:txBody>
          <a:bodyPr>
            <a:spAutoFit/>
          </a:bodyPr>
          <a:lstStyle/>
          <a:p>
            <a:r>
              <a:rPr lang="en-US" b="1"/>
              <a:t>Answer  Q2.</a:t>
            </a:r>
          </a:p>
        </p:txBody>
      </p:sp>
      <p:cxnSp>
        <p:nvCxnSpPr>
          <p:cNvPr id="45" name="Straight Connector 44"/>
          <p:cNvCxnSpPr/>
          <p:nvPr/>
        </p:nvCxnSpPr>
        <p:spPr>
          <a:xfrm rot="5400000">
            <a:off x="6251575" y="3178175"/>
            <a:ext cx="2928938"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143000"/>
          </a:xfrm>
        </p:spPr>
        <p:txBody>
          <a:bodyPr rtlCol="0">
            <a:normAutofit fontScale="90000"/>
          </a:bodyPr>
          <a:lstStyle/>
          <a:p>
            <a:pPr algn="l" eaLnBrk="1" fontAlgn="auto" hangingPunct="1">
              <a:spcAft>
                <a:spcPts val="0"/>
              </a:spcAft>
              <a:defRPr/>
            </a:pPr>
            <a:r>
              <a:rPr lang="en-US" b="1" dirty="0" smtClean="0">
                <a:solidFill>
                  <a:schemeClr val="accent6">
                    <a:lumMod val="75000"/>
                  </a:schemeClr>
                </a:solidFill>
              </a:rPr>
              <a:t>Practical </a:t>
            </a:r>
            <a:r>
              <a:rPr lang="en-US" b="1" dirty="0" err="1" smtClean="0">
                <a:solidFill>
                  <a:schemeClr val="accent6">
                    <a:lumMod val="75000"/>
                  </a:schemeClr>
                </a:solidFill>
              </a:rPr>
              <a:t>Transcording</a:t>
            </a:r>
            <a:r>
              <a:rPr lang="en-US" b="1" dirty="0" smtClean="0">
                <a:solidFill>
                  <a:schemeClr val="accent6">
                    <a:lumMod val="75000"/>
                  </a:schemeClr>
                </a:solidFill>
              </a:rPr>
              <a:t> wave Forms High Density Bipolar 3.</a:t>
            </a:r>
            <a:endParaRPr lang="en-US" b="1" dirty="0">
              <a:solidFill>
                <a:schemeClr val="accent6">
                  <a:lumMod val="75000"/>
                </a:schemeClr>
              </a:solidFill>
            </a:endParaRPr>
          </a:p>
        </p:txBody>
      </p:sp>
      <p:sp>
        <p:nvSpPr>
          <p:cNvPr id="24579" name="TextBox 3"/>
          <p:cNvSpPr txBox="1">
            <a:spLocks noChangeArrowheads="1"/>
          </p:cNvSpPr>
          <p:nvPr/>
        </p:nvSpPr>
        <p:spPr bwMode="auto">
          <a:xfrm>
            <a:off x="533400" y="1295400"/>
            <a:ext cx="8458200" cy="3908425"/>
          </a:xfrm>
          <a:prstGeom prst="rect">
            <a:avLst/>
          </a:prstGeom>
          <a:noFill/>
          <a:ln w="9525">
            <a:noFill/>
            <a:miter lim="800000"/>
            <a:headEnd/>
            <a:tailEnd/>
          </a:ln>
        </p:spPr>
        <p:txBody>
          <a:bodyPr>
            <a:spAutoFit/>
          </a:bodyPr>
          <a:lstStyle/>
          <a:p>
            <a:r>
              <a:rPr lang="en-US" sz="2400" b="1" u="sng">
                <a:latin typeface="Calibri" pitchFamily="34" charset="0"/>
              </a:rPr>
              <a:t>Rules</a:t>
            </a:r>
          </a:p>
          <a:p>
            <a:r>
              <a:rPr lang="en-US" sz="2200">
                <a:latin typeface="Calibri" pitchFamily="34" charset="0"/>
              </a:rPr>
              <a:t>1. Don’t allow more than 3 Consecutive Zero’s to be present in the wave form (media). Introduce a violation bit. Violation bit has to be of the same polarity of the previous MARK.</a:t>
            </a:r>
          </a:p>
          <a:p>
            <a:r>
              <a:rPr lang="en-US" sz="2200">
                <a:latin typeface="Calibri" pitchFamily="34" charset="0"/>
              </a:rPr>
              <a:t>2. Two Consecutive violation bits has to be of opposite polarity.</a:t>
            </a:r>
          </a:p>
          <a:p>
            <a:r>
              <a:rPr lang="en-US" sz="2200">
                <a:latin typeface="Calibri" pitchFamily="34" charset="0"/>
              </a:rPr>
              <a:t>3. Between two consecutive violation bits if there are even number of last violation will be boove where B is the stuffing BIT and will be of opposite polarity to the previous MARK.</a:t>
            </a:r>
          </a:p>
          <a:p>
            <a:endParaRPr lang="en-US" sz="2200">
              <a:latin typeface="Calibri" pitchFamily="34" charset="0"/>
            </a:endParaRPr>
          </a:p>
          <a:p>
            <a:r>
              <a:rPr lang="en-US" sz="2400" b="1" u="sng">
                <a:latin typeface="Calibri" pitchFamily="34" charset="0"/>
              </a:rPr>
              <a:t>Process Involved</a:t>
            </a:r>
          </a:p>
          <a:p>
            <a:endParaRPr lang="en-US" sz="2400">
              <a:latin typeface="Calibri" pitchFamily="34" charset="0"/>
            </a:endParaRPr>
          </a:p>
        </p:txBody>
      </p:sp>
      <p:pic>
        <p:nvPicPr>
          <p:cNvPr id="24580" name="Picture 2" descr="C:\Documents and Settings\Upul\Desktop\Sir Note\Picture\13.jpg"/>
          <p:cNvPicPr>
            <a:picLocks noChangeAspect="1" noChangeArrowheads="1"/>
          </p:cNvPicPr>
          <p:nvPr/>
        </p:nvPicPr>
        <p:blipFill>
          <a:blip r:embed="rId2" cstate="print"/>
          <a:srcRect/>
          <a:stretch>
            <a:fillRect/>
          </a:stretch>
        </p:blipFill>
        <p:spPr bwMode="auto">
          <a:xfrm>
            <a:off x="3124200" y="4191000"/>
            <a:ext cx="4845050" cy="235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algn="r" eaLnBrk="1" fontAlgn="auto" hangingPunct="1">
              <a:spcAft>
                <a:spcPts val="0"/>
              </a:spcAft>
              <a:defRPr/>
            </a:pPr>
            <a:r>
              <a:rPr lang="en-US" sz="4000" dirty="0" smtClean="0">
                <a:solidFill>
                  <a:schemeClr val="accent6">
                    <a:lumMod val="75000"/>
                  </a:schemeClr>
                </a:solidFill>
              </a:rPr>
              <a:t>Cont…</a:t>
            </a:r>
            <a:endParaRPr lang="en-US" sz="4000" dirty="0">
              <a:solidFill>
                <a:schemeClr val="accent6">
                  <a:lumMod val="75000"/>
                </a:schemeClr>
              </a:solidFill>
            </a:endParaRPr>
          </a:p>
        </p:txBody>
      </p:sp>
      <p:sp>
        <p:nvSpPr>
          <p:cNvPr id="18435" name="Content Placeholder 2"/>
          <p:cNvSpPr>
            <a:spLocks noGrp="1"/>
          </p:cNvSpPr>
          <p:nvPr>
            <p:ph idx="1"/>
          </p:nvPr>
        </p:nvSpPr>
        <p:spPr>
          <a:xfrm>
            <a:off x="500063" y="1071563"/>
            <a:ext cx="8229600" cy="5410200"/>
          </a:xfrm>
        </p:spPr>
        <p:txBody>
          <a:bodyPr/>
          <a:lstStyle/>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200" u="sng" smtClean="0">
              <a:solidFill>
                <a:srgbClr val="00B0F0"/>
              </a:solidFill>
            </a:endParaRPr>
          </a:p>
          <a:p>
            <a:pPr eaLnBrk="1" hangingPunct="1">
              <a:buFont typeface="Arial" charset="0"/>
              <a:buNone/>
            </a:pPr>
            <a:endParaRPr lang="en-US" sz="2200" u="sng" smtClean="0"/>
          </a:p>
          <a:p>
            <a:pPr eaLnBrk="1" hangingPunct="1">
              <a:buFont typeface="Arial" charset="0"/>
              <a:buNone/>
            </a:pPr>
            <a:endParaRPr lang="en-US" sz="2200" u="sng" smtClean="0"/>
          </a:p>
          <a:p>
            <a:pPr eaLnBrk="1" hangingPunct="1">
              <a:buFont typeface="Arial" charset="0"/>
              <a:buNone/>
            </a:pPr>
            <a:endParaRPr lang="en-US" sz="2200" u="sng" smtClean="0"/>
          </a:p>
          <a:p>
            <a:pPr eaLnBrk="1" hangingPunct="1">
              <a:buFont typeface="Arial" charset="0"/>
              <a:buNone/>
            </a:pPr>
            <a:endParaRPr lang="en-US" sz="2200" u="sng" smtClean="0"/>
          </a:p>
          <a:p>
            <a:pPr eaLnBrk="1" hangingPunct="1">
              <a:buFont typeface="Arial" charset="0"/>
              <a:buNone/>
            </a:pPr>
            <a:endParaRPr lang="en-US" sz="2200" u="sng" smtClean="0"/>
          </a:p>
          <a:p>
            <a:pPr eaLnBrk="1" hangingPunct="1">
              <a:buFont typeface="Arial" charset="0"/>
              <a:buNone/>
            </a:pPr>
            <a:endParaRPr lang="en-US" sz="2200" u="sng"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Wingdings" pitchFamily="2" charset="2"/>
              <a:buChar char="§"/>
            </a:pPr>
            <a:endParaRPr lang="en-US" sz="2400" smtClean="0"/>
          </a:p>
          <a:p>
            <a:pPr eaLnBrk="1" hangingPunct="1">
              <a:buFont typeface="Arial" charset="0"/>
              <a:buNone/>
            </a:pPr>
            <a:endParaRPr lang="en-US" smtClean="0"/>
          </a:p>
          <a:p>
            <a:pPr eaLnBrk="1" hangingPunct="1">
              <a:buFont typeface="Arial" charset="0"/>
              <a:buNone/>
            </a:pPr>
            <a:endParaRPr lang="en-US" smtClean="0"/>
          </a:p>
        </p:txBody>
      </p:sp>
      <p:grpSp>
        <p:nvGrpSpPr>
          <p:cNvPr id="3" name="Group 37"/>
          <p:cNvGrpSpPr>
            <a:grpSpLocks/>
          </p:cNvGrpSpPr>
          <p:nvPr/>
        </p:nvGrpSpPr>
        <p:grpSpPr bwMode="auto">
          <a:xfrm>
            <a:off x="428625" y="2714625"/>
            <a:ext cx="6929438" cy="1760538"/>
            <a:chOff x="500034" y="2960558"/>
            <a:chExt cx="6929486" cy="1760667"/>
          </a:xfrm>
        </p:grpSpPr>
        <p:sp>
          <p:nvSpPr>
            <p:cNvPr id="18452" name="TextBox 38"/>
            <p:cNvSpPr txBox="1">
              <a:spLocks noChangeArrowheads="1"/>
            </p:cNvSpPr>
            <p:nvPr/>
          </p:nvSpPr>
          <p:spPr bwMode="auto">
            <a:xfrm>
              <a:off x="4929206" y="3740141"/>
              <a:ext cx="2286000" cy="646113"/>
            </a:xfrm>
            <a:prstGeom prst="rect">
              <a:avLst/>
            </a:prstGeom>
            <a:noFill/>
            <a:ln w="9525">
              <a:noFill/>
              <a:miter lim="800000"/>
              <a:headEnd/>
              <a:tailEnd/>
            </a:ln>
          </p:spPr>
          <p:txBody>
            <a:bodyPr>
              <a:spAutoFit/>
            </a:bodyPr>
            <a:lstStyle/>
            <a:p>
              <a:pPr marL="400050" indent="-400050" algn="just"/>
              <a:r>
                <a:rPr lang="en-US" b="1">
                  <a:latin typeface="Calibri" pitchFamily="34" charset="0"/>
                </a:rPr>
                <a:t>The Samples cannot be Reproduced </a:t>
              </a:r>
            </a:p>
          </p:txBody>
        </p:sp>
        <p:grpSp>
          <p:nvGrpSpPr>
            <p:cNvPr id="4" name="Group 30"/>
            <p:cNvGrpSpPr>
              <a:grpSpLocks/>
            </p:cNvGrpSpPr>
            <p:nvPr/>
          </p:nvGrpSpPr>
          <p:grpSpPr bwMode="auto">
            <a:xfrm>
              <a:off x="500034" y="2960558"/>
              <a:ext cx="6929486" cy="1760667"/>
              <a:chOff x="547686" y="3031996"/>
              <a:chExt cx="6929486" cy="1760667"/>
            </a:xfrm>
          </p:grpSpPr>
          <p:grpSp>
            <p:nvGrpSpPr>
              <p:cNvPr id="5" name="Group 20"/>
              <p:cNvGrpSpPr>
                <a:grpSpLocks/>
              </p:cNvGrpSpPr>
              <p:nvPr/>
            </p:nvGrpSpPr>
            <p:grpSpPr bwMode="auto">
              <a:xfrm>
                <a:off x="762000" y="3352800"/>
                <a:ext cx="4648200" cy="1439863"/>
                <a:chOff x="762000" y="3729507"/>
                <a:chExt cx="4648200" cy="1440425"/>
              </a:xfrm>
            </p:grpSpPr>
            <p:sp>
              <p:nvSpPr>
                <p:cNvPr id="18456" name="TextBox 15"/>
                <p:cNvSpPr txBox="1">
                  <a:spLocks noChangeArrowheads="1"/>
                </p:cNvSpPr>
                <p:nvPr/>
              </p:nvSpPr>
              <p:spPr bwMode="auto">
                <a:xfrm>
                  <a:off x="3505200" y="4800600"/>
                  <a:ext cx="1905000" cy="369332"/>
                </a:xfrm>
                <a:prstGeom prst="rect">
                  <a:avLst/>
                </a:prstGeom>
                <a:noFill/>
                <a:ln w="9525">
                  <a:noFill/>
                  <a:miter lim="800000"/>
                  <a:headEnd/>
                  <a:tailEnd/>
                </a:ln>
              </p:spPr>
              <p:txBody>
                <a:bodyPr>
                  <a:spAutoFit/>
                </a:bodyPr>
                <a:lstStyle/>
                <a:p>
                  <a:r>
                    <a:rPr lang="en-US">
                      <a:latin typeface="Calibri" pitchFamily="34" charset="0"/>
                    </a:rPr>
                    <a:t>Attenuation</a:t>
                  </a:r>
                </a:p>
              </p:txBody>
            </p:sp>
            <p:grpSp>
              <p:nvGrpSpPr>
                <p:cNvPr id="6" name="Group 19"/>
                <p:cNvGrpSpPr>
                  <a:grpSpLocks/>
                </p:cNvGrpSpPr>
                <p:nvPr/>
              </p:nvGrpSpPr>
              <p:grpSpPr bwMode="auto">
                <a:xfrm>
                  <a:off x="762000" y="3729507"/>
                  <a:ext cx="3886200" cy="1147293"/>
                  <a:chOff x="762000" y="3733800"/>
                  <a:chExt cx="3886200" cy="1147293"/>
                </a:xfrm>
              </p:grpSpPr>
              <p:grpSp>
                <p:nvGrpSpPr>
                  <p:cNvPr id="7" name="Group 16"/>
                  <p:cNvGrpSpPr>
                    <a:grpSpLocks/>
                  </p:cNvGrpSpPr>
                  <p:nvPr/>
                </p:nvGrpSpPr>
                <p:grpSpPr bwMode="auto">
                  <a:xfrm>
                    <a:off x="762000" y="4182070"/>
                    <a:ext cx="3886200" cy="466130"/>
                    <a:chOff x="762000" y="4110335"/>
                    <a:chExt cx="3886200" cy="466130"/>
                  </a:xfrm>
                </p:grpSpPr>
                <p:grpSp>
                  <p:nvGrpSpPr>
                    <p:cNvPr id="8" name="Group 10"/>
                    <p:cNvGrpSpPr>
                      <a:grpSpLocks/>
                    </p:cNvGrpSpPr>
                    <p:nvPr/>
                  </p:nvGrpSpPr>
                  <p:grpSpPr bwMode="auto">
                    <a:xfrm>
                      <a:off x="1371600" y="4114800"/>
                      <a:ext cx="2667000" cy="457200"/>
                      <a:chOff x="1371600" y="3810000"/>
                      <a:chExt cx="2667000" cy="457200"/>
                    </a:xfrm>
                  </p:grpSpPr>
                  <p:cxnSp>
                    <p:nvCxnSpPr>
                      <p:cNvPr id="9" name="Straight Connector 8"/>
                      <p:cNvCxnSpPr/>
                      <p:nvPr/>
                    </p:nvCxnSpPr>
                    <p:spPr>
                      <a:xfrm>
                        <a:off x="1371604" y="3809807"/>
                        <a:ext cx="2667019"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4" y="4256101"/>
                        <a:ext cx="2667019" cy="15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63" name="TextBox 11"/>
                    <p:cNvSpPr txBox="1">
                      <a:spLocks noChangeArrowheads="1"/>
                    </p:cNvSpPr>
                    <p:nvPr/>
                  </p:nvSpPr>
                  <p:spPr bwMode="auto">
                    <a:xfrm>
                      <a:off x="762000" y="4110335"/>
                      <a:ext cx="609600" cy="461665"/>
                    </a:xfrm>
                    <a:prstGeom prst="rect">
                      <a:avLst/>
                    </a:prstGeom>
                    <a:noFill/>
                    <a:ln w="9525">
                      <a:noFill/>
                      <a:miter lim="800000"/>
                      <a:headEnd/>
                      <a:tailEnd/>
                    </a:ln>
                  </p:spPr>
                  <p:txBody>
                    <a:bodyPr>
                      <a:spAutoFit/>
                    </a:bodyPr>
                    <a:lstStyle/>
                    <a:p>
                      <a:r>
                        <a:rPr lang="en-US" sz="2400">
                          <a:latin typeface="Calibri" pitchFamily="34" charset="0"/>
                        </a:rPr>
                        <a:t>Tx</a:t>
                      </a:r>
                    </a:p>
                  </p:txBody>
                </p:sp>
                <p:sp>
                  <p:nvSpPr>
                    <p:cNvPr id="18464" name="TextBox 12"/>
                    <p:cNvSpPr txBox="1">
                      <a:spLocks noChangeArrowheads="1"/>
                    </p:cNvSpPr>
                    <p:nvPr/>
                  </p:nvSpPr>
                  <p:spPr bwMode="auto">
                    <a:xfrm>
                      <a:off x="4114800" y="4114800"/>
                      <a:ext cx="533400" cy="461665"/>
                    </a:xfrm>
                    <a:prstGeom prst="rect">
                      <a:avLst/>
                    </a:prstGeom>
                    <a:noFill/>
                    <a:ln w="9525">
                      <a:noFill/>
                      <a:miter lim="800000"/>
                      <a:headEnd/>
                      <a:tailEnd/>
                    </a:ln>
                  </p:spPr>
                  <p:txBody>
                    <a:bodyPr>
                      <a:spAutoFit/>
                    </a:bodyPr>
                    <a:lstStyle/>
                    <a:p>
                      <a:r>
                        <a:rPr lang="en-US" sz="2400">
                          <a:latin typeface="Calibri" pitchFamily="34" charset="0"/>
                        </a:rPr>
                        <a:t>Rx</a:t>
                      </a:r>
                    </a:p>
                  </p:txBody>
                </p:sp>
                <p:sp>
                  <p:nvSpPr>
                    <p:cNvPr id="18465" name="TextBox 13"/>
                    <p:cNvSpPr txBox="1">
                      <a:spLocks noChangeArrowheads="1"/>
                    </p:cNvSpPr>
                    <p:nvPr/>
                  </p:nvSpPr>
                  <p:spPr bwMode="auto">
                    <a:xfrm>
                      <a:off x="2057400" y="4202668"/>
                      <a:ext cx="1524000" cy="369332"/>
                    </a:xfrm>
                    <a:prstGeom prst="rect">
                      <a:avLst/>
                    </a:prstGeom>
                    <a:noFill/>
                    <a:ln w="9525">
                      <a:noFill/>
                      <a:miter lim="800000"/>
                      <a:headEnd/>
                      <a:tailEnd/>
                    </a:ln>
                  </p:spPr>
                  <p:txBody>
                    <a:bodyPr>
                      <a:spAutoFit/>
                    </a:bodyPr>
                    <a:lstStyle/>
                    <a:p>
                      <a:r>
                        <a:rPr lang="en-US">
                          <a:latin typeface="Calibri" pitchFamily="34" charset="0"/>
                        </a:rPr>
                        <a:t>Media</a:t>
                      </a:r>
                    </a:p>
                  </p:txBody>
                </p:sp>
              </p:grpSp>
              <p:sp>
                <p:nvSpPr>
                  <p:cNvPr id="18459" name="TextBox 14"/>
                  <p:cNvSpPr txBox="1">
                    <a:spLocks noChangeArrowheads="1"/>
                  </p:cNvSpPr>
                  <p:nvPr/>
                </p:nvSpPr>
                <p:spPr bwMode="auto">
                  <a:xfrm>
                    <a:off x="1905000" y="3733800"/>
                    <a:ext cx="1828800" cy="369332"/>
                  </a:xfrm>
                  <a:prstGeom prst="rect">
                    <a:avLst/>
                  </a:prstGeom>
                  <a:noFill/>
                  <a:ln w="9525">
                    <a:noFill/>
                    <a:miter lim="800000"/>
                    <a:headEnd/>
                    <a:tailEnd/>
                  </a:ln>
                </p:spPr>
                <p:txBody>
                  <a:bodyPr>
                    <a:spAutoFit/>
                  </a:bodyPr>
                  <a:lstStyle/>
                  <a:p>
                    <a:r>
                      <a:rPr lang="en-US">
                        <a:latin typeface="Calibri" pitchFamily="34" charset="0"/>
                      </a:rPr>
                      <a:t>Noise</a:t>
                    </a:r>
                  </a:p>
                </p:txBody>
              </p:sp>
              <p:sp>
                <p:nvSpPr>
                  <p:cNvPr id="18" name="Freeform 17"/>
                  <p:cNvSpPr/>
                  <p:nvPr/>
                </p:nvSpPr>
                <p:spPr>
                  <a:xfrm>
                    <a:off x="1919295" y="3992578"/>
                    <a:ext cx="128589" cy="476471"/>
                  </a:xfrm>
                  <a:custGeom>
                    <a:avLst/>
                    <a:gdLst>
                      <a:gd name="connsiteX0" fmla="*/ 128789 w 128789"/>
                      <a:gd name="connsiteY0" fmla="*/ 0 h 476518"/>
                      <a:gd name="connsiteX1" fmla="*/ 38637 w 128789"/>
                      <a:gd name="connsiteY1" fmla="*/ 412124 h 476518"/>
                      <a:gd name="connsiteX2" fmla="*/ 90152 w 128789"/>
                      <a:gd name="connsiteY2" fmla="*/ 386366 h 476518"/>
                      <a:gd name="connsiteX3" fmla="*/ 38637 w 128789"/>
                      <a:gd name="connsiteY3" fmla="*/ 425003 h 476518"/>
                      <a:gd name="connsiteX4" fmla="*/ 0 w 128789"/>
                      <a:gd name="connsiteY4" fmla="*/ 347729 h 47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89" h="476518">
                        <a:moveTo>
                          <a:pt x="128789" y="0"/>
                        </a:moveTo>
                        <a:cubicBezTo>
                          <a:pt x="86933" y="173865"/>
                          <a:pt x="45077" y="347730"/>
                          <a:pt x="38637" y="412124"/>
                        </a:cubicBezTo>
                        <a:cubicBezTo>
                          <a:pt x="32197" y="476518"/>
                          <a:pt x="90152" y="384220"/>
                          <a:pt x="90152" y="386366"/>
                        </a:cubicBezTo>
                        <a:cubicBezTo>
                          <a:pt x="90152" y="388512"/>
                          <a:pt x="53662" y="431442"/>
                          <a:pt x="38637" y="425003"/>
                        </a:cubicBezTo>
                        <a:cubicBezTo>
                          <a:pt x="23612" y="418564"/>
                          <a:pt x="11806" y="383146"/>
                          <a:pt x="0" y="34772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Freeform 18"/>
                  <p:cNvSpPr/>
                  <p:nvPr/>
                </p:nvSpPr>
                <p:spPr>
                  <a:xfrm>
                    <a:off x="3124216" y="4419813"/>
                    <a:ext cx="495303" cy="460588"/>
                  </a:xfrm>
                  <a:custGeom>
                    <a:avLst/>
                    <a:gdLst>
                      <a:gd name="connsiteX0" fmla="*/ 585989 w 585989"/>
                      <a:gd name="connsiteY0" fmla="*/ 525887 h 525887"/>
                      <a:gd name="connsiteX1" fmla="*/ 83713 w 585989"/>
                      <a:gd name="connsiteY1" fmla="*/ 62248 h 525887"/>
                      <a:gd name="connsiteX2" fmla="*/ 83713 w 585989"/>
                      <a:gd name="connsiteY2" fmla="*/ 152400 h 525887"/>
                      <a:gd name="connsiteX3" fmla="*/ 32198 w 585989"/>
                      <a:gd name="connsiteY3" fmla="*/ 36490 h 525887"/>
                      <a:gd name="connsiteX4" fmla="*/ 135229 w 585989"/>
                      <a:gd name="connsiteY4" fmla="*/ 23611 h 525887"/>
                      <a:gd name="connsiteX5" fmla="*/ 135229 w 585989"/>
                      <a:gd name="connsiteY5" fmla="*/ 23611 h 525887"/>
                      <a:gd name="connsiteX6" fmla="*/ 135229 w 585989"/>
                      <a:gd name="connsiteY6" fmla="*/ 23611 h 52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989" h="525887">
                        <a:moveTo>
                          <a:pt x="585989" y="525887"/>
                        </a:moveTo>
                        <a:cubicBezTo>
                          <a:pt x="376707" y="325191"/>
                          <a:pt x="167426" y="124496"/>
                          <a:pt x="83713" y="62248"/>
                        </a:cubicBezTo>
                        <a:cubicBezTo>
                          <a:pt x="0" y="0"/>
                          <a:pt x="92299" y="156693"/>
                          <a:pt x="83713" y="152400"/>
                        </a:cubicBezTo>
                        <a:cubicBezTo>
                          <a:pt x="75127" y="148107"/>
                          <a:pt x="23612" y="57955"/>
                          <a:pt x="32198" y="36490"/>
                        </a:cubicBezTo>
                        <a:cubicBezTo>
                          <a:pt x="40784" y="15025"/>
                          <a:pt x="135229" y="23611"/>
                          <a:pt x="135229" y="23611"/>
                        </a:cubicBezTo>
                        <a:lnTo>
                          <a:pt x="135229" y="23611"/>
                        </a:lnTo>
                        <a:lnTo>
                          <a:pt x="135229" y="23611"/>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sp>
            <p:nvSpPr>
              <p:cNvPr id="18455" name="TextBox 29"/>
              <p:cNvSpPr txBox="1">
                <a:spLocks noChangeArrowheads="1"/>
              </p:cNvSpPr>
              <p:nvPr/>
            </p:nvSpPr>
            <p:spPr bwMode="auto">
              <a:xfrm>
                <a:off x="547686" y="3031996"/>
                <a:ext cx="6929486" cy="1754326"/>
              </a:xfrm>
              <a:prstGeom prst="rect">
                <a:avLst/>
              </a:prstGeom>
              <a:noFill/>
              <a:ln w="9525">
                <a:noFill/>
                <a:miter lim="800000"/>
                <a:headEnd/>
                <a:tailEnd/>
              </a:ln>
            </p:spPr>
            <p:txBody>
              <a:bodyPr>
                <a:spAutoFit/>
              </a:bodyPr>
              <a:lstStyle/>
              <a:p>
                <a:r>
                  <a:rPr lang="en-US" u="sng">
                    <a:solidFill>
                      <a:srgbClr val="00B0F0"/>
                    </a:solidFill>
                  </a:rPr>
                  <a:t>Problem to achieve Digital Tx</a:t>
                </a:r>
              </a:p>
              <a:p>
                <a:endParaRPr lang="en-US" u="sng">
                  <a:solidFill>
                    <a:srgbClr val="00B0F0"/>
                  </a:solidFill>
                </a:endParaRPr>
              </a:p>
              <a:p>
                <a:endParaRPr lang="en-US" u="sng">
                  <a:solidFill>
                    <a:srgbClr val="00B0F0"/>
                  </a:solidFill>
                </a:endParaRPr>
              </a:p>
              <a:p>
                <a:endParaRPr lang="en-US" u="sng">
                  <a:solidFill>
                    <a:srgbClr val="00B0F0"/>
                  </a:solidFill>
                </a:endParaRPr>
              </a:p>
              <a:p>
                <a:endParaRPr lang="en-US" u="sng">
                  <a:solidFill>
                    <a:srgbClr val="00B0F0"/>
                  </a:solidFill>
                </a:endParaRPr>
              </a:p>
              <a:p>
                <a:endParaRPr lang="en-US"/>
              </a:p>
            </p:txBody>
          </p:sp>
        </p:grpSp>
      </p:grpSp>
      <p:grpSp>
        <p:nvGrpSpPr>
          <p:cNvPr id="11" name="Group 35"/>
          <p:cNvGrpSpPr>
            <a:grpSpLocks/>
          </p:cNvGrpSpPr>
          <p:nvPr/>
        </p:nvGrpSpPr>
        <p:grpSpPr bwMode="auto">
          <a:xfrm>
            <a:off x="733425" y="4857750"/>
            <a:ext cx="7624763" cy="1200150"/>
            <a:chOff x="304800" y="5059932"/>
            <a:chExt cx="7624786" cy="1200329"/>
          </a:xfrm>
        </p:grpSpPr>
        <p:sp>
          <p:nvSpPr>
            <p:cNvPr id="18442" name="TextBox 37"/>
            <p:cNvSpPr txBox="1">
              <a:spLocks noChangeArrowheads="1"/>
            </p:cNvSpPr>
            <p:nvPr/>
          </p:nvSpPr>
          <p:spPr bwMode="auto">
            <a:xfrm>
              <a:off x="5562600" y="5638800"/>
              <a:ext cx="2286000" cy="369888"/>
            </a:xfrm>
            <a:prstGeom prst="rect">
              <a:avLst/>
            </a:prstGeom>
            <a:noFill/>
            <a:ln w="9525">
              <a:noFill/>
              <a:miter lim="800000"/>
              <a:headEnd/>
              <a:tailEnd/>
            </a:ln>
          </p:spPr>
          <p:txBody>
            <a:bodyPr>
              <a:spAutoFit/>
            </a:bodyPr>
            <a:lstStyle/>
            <a:p>
              <a:pPr marL="400050" indent="-400050"/>
              <a:r>
                <a:rPr lang="en-US" b="1">
                  <a:latin typeface="Calibri" pitchFamily="34" charset="0"/>
                </a:rPr>
                <a:t>Verification Difficult</a:t>
              </a:r>
            </a:p>
          </p:txBody>
        </p:sp>
        <p:grpSp>
          <p:nvGrpSpPr>
            <p:cNvPr id="12" name="Group 34"/>
            <p:cNvGrpSpPr>
              <a:grpSpLocks/>
            </p:cNvGrpSpPr>
            <p:nvPr/>
          </p:nvGrpSpPr>
          <p:grpSpPr bwMode="auto">
            <a:xfrm>
              <a:off x="304800" y="5059932"/>
              <a:ext cx="7624786" cy="1200329"/>
              <a:chOff x="304800" y="5059932"/>
              <a:chExt cx="8624918" cy="1200329"/>
            </a:xfrm>
          </p:grpSpPr>
          <p:grpSp>
            <p:nvGrpSpPr>
              <p:cNvPr id="13" name="Group 34"/>
              <p:cNvGrpSpPr>
                <a:grpSpLocks/>
              </p:cNvGrpSpPr>
              <p:nvPr/>
            </p:nvGrpSpPr>
            <p:grpSpPr bwMode="auto">
              <a:xfrm>
                <a:off x="914400" y="5791200"/>
                <a:ext cx="2667000" cy="457200"/>
                <a:chOff x="4800600" y="3805535"/>
                <a:chExt cx="2667000" cy="457200"/>
              </a:xfrm>
            </p:grpSpPr>
            <p:grpSp>
              <p:nvGrpSpPr>
                <p:cNvPr id="14" name="Group 10"/>
                <p:cNvGrpSpPr>
                  <a:grpSpLocks/>
                </p:cNvGrpSpPr>
                <p:nvPr/>
              </p:nvGrpSpPr>
              <p:grpSpPr bwMode="auto">
                <a:xfrm>
                  <a:off x="4800600" y="3805535"/>
                  <a:ext cx="2667000" cy="457200"/>
                  <a:chOff x="1371600" y="3810000"/>
                  <a:chExt cx="2667000" cy="457200"/>
                </a:xfrm>
              </p:grpSpPr>
              <p:cxnSp>
                <p:nvCxnSpPr>
                  <p:cNvPr id="33" name="Straight Connector 8"/>
                  <p:cNvCxnSpPr/>
                  <p:nvPr/>
                </p:nvCxnSpPr>
                <p:spPr>
                  <a:xfrm>
                    <a:off x="1370755" y="3810679"/>
                    <a:ext cx="266846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70755" y="4266359"/>
                    <a:ext cx="26684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49" name="TextBox 31"/>
                <p:cNvSpPr txBox="1">
                  <a:spLocks noChangeArrowheads="1"/>
                </p:cNvSpPr>
                <p:nvPr/>
              </p:nvSpPr>
              <p:spPr bwMode="auto">
                <a:xfrm>
                  <a:off x="5486400" y="3893403"/>
                  <a:ext cx="1524000" cy="369332"/>
                </a:xfrm>
                <a:prstGeom prst="rect">
                  <a:avLst/>
                </a:prstGeom>
                <a:noFill/>
                <a:ln w="9525">
                  <a:noFill/>
                  <a:miter lim="800000"/>
                  <a:headEnd/>
                  <a:tailEnd/>
                </a:ln>
              </p:spPr>
              <p:txBody>
                <a:bodyPr>
                  <a:spAutoFit/>
                </a:bodyPr>
                <a:lstStyle/>
                <a:p>
                  <a:r>
                    <a:rPr lang="en-US">
                      <a:latin typeface="Calibri" pitchFamily="34" charset="0"/>
                    </a:rPr>
                    <a:t>Tr Media</a:t>
                  </a:r>
                </a:p>
              </p:txBody>
            </p:sp>
          </p:grpSp>
          <p:sp>
            <p:nvSpPr>
              <p:cNvPr id="18445" name="TextBox 35"/>
              <p:cNvSpPr txBox="1">
                <a:spLocks noChangeArrowheads="1"/>
              </p:cNvSpPr>
              <p:nvPr/>
            </p:nvSpPr>
            <p:spPr bwMode="auto">
              <a:xfrm>
                <a:off x="304800" y="5410200"/>
                <a:ext cx="1371600" cy="369888"/>
              </a:xfrm>
              <a:prstGeom prst="rect">
                <a:avLst/>
              </a:prstGeom>
              <a:noFill/>
              <a:ln w="9525">
                <a:noFill/>
                <a:miter lim="800000"/>
                <a:headEnd/>
                <a:tailEnd/>
              </a:ln>
            </p:spPr>
            <p:txBody>
              <a:bodyPr>
                <a:spAutoFit/>
              </a:bodyPr>
              <a:lstStyle/>
              <a:p>
                <a:r>
                  <a:rPr lang="en-US">
                    <a:latin typeface="Calibri" pitchFamily="34" charset="0"/>
                  </a:rPr>
                  <a:t>(1) Tx Info</a:t>
                </a:r>
              </a:p>
            </p:txBody>
          </p:sp>
          <p:sp>
            <p:nvSpPr>
              <p:cNvPr id="18446" name="TextBox 36"/>
              <p:cNvSpPr txBox="1">
                <a:spLocks noChangeArrowheads="1"/>
              </p:cNvSpPr>
              <p:nvPr/>
            </p:nvSpPr>
            <p:spPr bwMode="auto">
              <a:xfrm>
                <a:off x="2971800" y="5449888"/>
                <a:ext cx="2286000" cy="646112"/>
              </a:xfrm>
              <a:prstGeom prst="rect">
                <a:avLst/>
              </a:prstGeom>
              <a:noFill/>
              <a:ln w="9525">
                <a:noFill/>
                <a:miter lim="800000"/>
                <a:headEnd/>
                <a:tailEnd/>
              </a:ln>
            </p:spPr>
            <p:txBody>
              <a:bodyPr>
                <a:spAutoFit/>
              </a:bodyPr>
              <a:lstStyle/>
              <a:p>
                <a:pPr marL="400050" indent="-400050">
                  <a:buFontTx/>
                  <a:buAutoNum type="arabicParenBoth"/>
                </a:pPr>
                <a:r>
                  <a:rPr lang="en-US">
                    <a:latin typeface="Calibri" pitchFamily="34" charset="0"/>
                  </a:rPr>
                  <a:t>Rx Info</a:t>
                </a:r>
              </a:p>
              <a:p>
                <a:pPr marL="400050" indent="-400050">
                  <a:buFontTx/>
                  <a:buAutoNum type="arabicParenBoth"/>
                </a:pPr>
                <a:r>
                  <a:rPr lang="en-US">
                    <a:latin typeface="Calibri" pitchFamily="34" charset="0"/>
                  </a:rPr>
                  <a:t>Verify the Rx Info</a:t>
                </a:r>
              </a:p>
            </p:txBody>
          </p:sp>
          <p:sp>
            <p:nvSpPr>
              <p:cNvPr id="18447" name="TextBox 31"/>
              <p:cNvSpPr txBox="1">
                <a:spLocks noChangeArrowheads="1"/>
              </p:cNvSpPr>
              <p:nvPr/>
            </p:nvSpPr>
            <p:spPr bwMode="auto">
              <a:xfrm>
                <a:off x="928662" y="5059932"/>
                <a:ext cx="8001056" cy="1200329"/>
              </a:xfrm>
              <a:prstGeom prst="rect">
                <a:avLst/>
              </a:prstGeom>
              <a:noFill/>
              <a:ln w="9525">
                <a:noFill/>
                <a:miter lim="800000"/>
                <a:headEnd/>
                <a:tailEnd/>
              </a:ln>
            </p:spPr>
            <p:txBody>
              <a:bodyPr>
                <a:spAutoFit/>
              </a:bodyPr>
              <a:lstStyle/>
              <a:p>
                <a:pPr>
                  <a:buFont typeface="Arial" charset="0"/>
                  <a:buNone/>
                </a:pPr>
                <a:r>
                  <a:rPr lang="en-US" u="sng">
                    <a:solidFill>
                      <a:srgbClr val="00B0F0"/>
                    </a:solidFill>
                  </a:rPr>
                  <a:t>Find a technique Digital Tx</a:t>
                </a:r>
              </a:p>
              <a:p>
                <a:pPr>
                  <a:buFont typeface="Arial" charset="0"/>
                  <a:buNone/>
                </a:pPr>
                <a:endParaRPr lang="en-US" u="sng">
                  <a:solidFill>
                    <a:srgbClr val="00B0F0"/>
                  </a:solidFill>
                </a:endParaRPr>
              </a:p>
              <a:p>
                <a:pPr>
                  <a:buFont typeface="Arial" charset="0"/>
                  <a:buNone/>
                </a:pPr>
                <a:endParaRPr lang="en-US" u="sng">
                  <a:solidFill>
                    <a:srgbClr val="00B0F0"/>
                  </a:solidFill>
                </a:endParaRPr>
              </a:p>
              <a:p>
                <a:pPr>
                  <a:buFont typeface="Arial" charset="0"/>
                  <a:buNone/>
                </a:pPr>
                <a:endParaRPr lang="en-US" u="sng">
                  <a:solidFill>
                    <a:srgbClr val="00B0F0"/>
                  </a:solidFill>
                </a:endParaRPr>
              </a:p>
            </p:txBody>
          </p:sp>
        </p:grpSp>
      </p:grpSp>
      <p:grpSp>
        <p:nvGrpSpPr>
          <p:cNvPr id="15" name="Group 40"/>
          <p:cNvGrpSpPr>
            <a:grpSpLocks/>
          </p:cNvGrpSpPr>
          <p:nvPr/>
        </p:nvGrpSpPr>
        <p:grpSpPr bwMode="auto">
          <a:xfrm>
            <a:off x="1328738" y="571500"/>
            <a:ext cx="5600700" cy="2500313"/>
            <a:chOff x="571472" y="571480"/>
            <a:chExt cx="5600720" cy="2500330"/>
          </a:xfrm>
        </p:grpSpPr>
        <p:sp>
          <p:nvSpPr>
            <p:cNvPr id="27" name="TextBox 26"/>
            <p:cNvSpPr txBox="1"/>
            <p:nvPr/>
          </p:nvSpPr>
          <p:spPr>
            <a:xfrm>
              <a:off x="571472" y="571480"/>
              <a:ext cx="2143133" cy="1077920"/>
            </a:xfrm>
            <a:prstGeom prst="rect">
              <a:avLst/>
            </a:prstGeom>
            <a:noFill/>
          </p:spPr>
          <p:txBody>
            <a:bodyPr>
              <a:spAutoFit/>
            </a:bodyPr>
            <a:lstStyle/>
            <a:p>
              <a:pPr>
                <a:defRPr/>
              </a:pPr>
              <a:r>
                <a:rPr lang="en-US" dirty="0"/>
                <a:t>Sampling Theorem</a:t>
              </a:r>
            </a:p>
            <a:p>
              <a:pPr>
                <a:defRPr/>
              </a:pPr>
              <a:endParaRPr lang="en-US" dirty="0"/>
            </a:p>
            <a:p>
              <a:pPr marL="342900" indent="-342900">
                <a:buFontTx/>
                <a:buAutoNum type="arabicPeriod"/>
                <a:defRPr/>
              </a:pPr>
              <a:r>
                <a:rPr lang="en-US" sz="1400" dirty="0"/>
                <a:t>BL Signaling             </a:t>
              </a:r>
            </a:p>
            <a:p>
              <a:pPr marL="342900" indent="-342900">
                <a:buFontTx/>
                <a:buAutoNum type="arabicPeriod"/>
                <a:defRPr/>
              </a:pPr>
              <a:r>
                <a:rPr lang="en-US" sz="1400" dirty="0"/>
                <a:t> Fs ≥ 2fm  </a:t>
              </a:r>
            </a:p>
          </p:txBody>
        </p:sp>
        <p:pic>
          <p:nvPicPr>
            <p:cNvPr id="18440" name="Picture 5" descr="C:\Documents and Settings\Upul\Desktop\Sir Note\Picture\6.jpg"/>
            <p:cNvPicPr>
              <a:picLocks noChangeAspect="1" noChangeArrowheads="1"/>
            </p:cNvPicPr>
            <p:nvPr/>
          </p:nvPicPr>
          <p:blipFill>
            <a:blip r:embed="rId2" cstate="print"/>
            <a:srcRect/>
            <a:stretch>
              <a:fillRect/>
            </a:stretch>
          </p:blipFill>
          <p:spPr bwMode="auto">
            <a:xfrm>
              <a:off x="3428992" y="698497"/>
              <a:ext cx="2743200" cy="2373313"/>
            </a:xfrm>
            <a:prstGeom prst="rect">
              <a:avLst/>
            </a:prstGeom>
            <a:noFill/>
            <a:ln w="9525">
              <a:noFill/>
              <a:miter lim="800000"/>
              <a:headEnd/>
              <a:tailEnd/>
            </a:ln>
          </p:spPr>
        </p:pic>
        <p:sp>
          <p:nvSpPr>
            <p:cNvPr id="18441" name="TextBox 39"/>
            <p:cNvSpPr txBox="1">
              <a:spLocks noChangeArrowheads="1"/>
            </p:cNvSpPr>
            <p:nvPr/>
          </p:nvSpPr>
          <p:spPr bwMode="auto">
            <a:xfrm>
              <a:off x="2928926" y="1071546"/>
              <a:ext cx="428628" cy="307777"/>
            </a:xfrm>
            <a:prstGeom prst="rect">
              <a:avLst/>
            </a:prstGeom>
            <a:noFill/>
            <a:ln w="9525">
              <a:noFill/>
              <a:miter lim="800000"/>
              <a:headEnd/>
              <a:tailEnd/>
            </a:ln>
          </p:spPr>
          <p:txBody>
            <a:bodyPr>
              <a:spAutoFit/>
            </a:bodyPr>
            <a:lstStyle/>
            <a:p>
              <a:r>
                <a:rPr lang="en-US" sz="1400"/>
                <a:t>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4)">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6400800" cy="725488"/>
          </a:xfrm>
        </p:spPr>
        <p:txBody>
          <a:bodyPr/>
          <a:lstStyle/>
          <a:p>
            <a:pPr algn="l">
              <a:defRPr/>
            </a:pPr>
            <a:r>
              <a:rPr lang="en-US" sz="3600" dirty="0" smtClean="0">
                <a:solidFill>
                  <a:schemeClr val="accent6">
                    <a:lumMod val="75000"/>
                  </a:schemeClr>
                </a:solidFill>
                <a:latin typeface="Times New Roman" pitchFamily="18" charset="0"/>
                <a:cs typeface="Times New Roman" pitchFamily="18" charset="0"/>
              </a:rPr>
              <a:t>HDB3 Rules</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28625" y="1071563"/>
            <a:ext cx="8229600" cy="785812"/>
          </a:xfrm>
        </p:spPr>
        <p:txBody>
          <a:bodyPr/>
          <a:lstStyle/>
          <a:p>
            <a:pPr>
              <a:buFont typeface="Arial" charset="0"/>
              <a:buNone/>
            </a:pPr>
            <a:r>
              <a:rPr lang="en-US" sz="2200" b="1" smtClean="0"/>
              <a:t>Rule 1 </a:t>
            </a:r>
            <a:r>
              <a:rPr lang="en-US" sz="1800" smtClean="0"/>
              <a:t>: Don’t allow more than 3 corrective zero’s to be present in the wave form, for the 4</a:t>
            </a:r>
            <a:r>
              <a:rPr lang="en-US" sz="1800" baseline="30000" smtClean="0"/>
              <a:t>th</a:t>
            </a:r>
            <a:r>
              <a:rPr lang="en-US" sz="1800" smtClean="0"/>
              <a:t> zero introduce a violation bit </a:t>
            </a:r>
          </a:p>
        </p:txBody>
      </p:sp>
      <p:sp>
        <p:nvSpPr>
          <p:cNvPr id="4" name="TextBox 3"/>
          <p:cNvSpPr txBox="1"/>
          <p:nvPr/>
        </p:nvSpPr>
        <p:spPr>
          <a:xfrm>
            <a:off x="500063" y="1857375"/>
            <a:ext cx="8001000" cy="646113"/>
          </a:xfrm>
          <a:prstGeom prst="rect">
            <a:avLst/>
          </a:prstGeom>
          <a:noFill/>
        </p:spPr>
        <p:txBody>
          <a:bodyPr>
            <a:spAutoFit/>
          </a:bodyPr>
          <a:lstStyle/>
          <a:p>
            <a:pPr>
              <a:defRPr/>
            </a:pPr>
            <a:r>
              <a:rPr lang="en-US" dirty="0">
                <a:latin typeface="+mn-lt"/>
              </a:rPr>
              <a:t>Assume the bit stream  is as follows,</a:t>
            </a:r>
          </a:p>
          <a:p>
            <a:pPr>
              <a:defRPr/>
            </a:pPr>
            <a:r>
              <a:rPr lang="en-US" dirty="0">
                <a:latin typeface="+mn-lt"/>
              </a:rPr>
              <a:t>100001  Normally  1</a:t>
            </a:r>
            <a:r>
              <a:rPr lang="en-US" baseline="30000" dirty="0">
                <a:latin typeface="+mn-lt"/>
              </a:rPr>
              <a:t>+</a:t>
            </a:r>
            <a:r>
              <a:rPr lang="en-US" dirty="0">
                <a:latin typeface="+mn-lt"/>
              </a:rPr>
              <a:t>oooo1</a:t>
            </a:r>
            <a:r>
              <a:rPr lang="en-US" baseline="30000" dirty="0">
                <a:latin typeface="+mn-lt"/>
              </a:rPr>
              <a:t>- </a:t>
            </a:r>
          </a:p>
        </p:txBody>
      </p:sp>
      <p:grpSp>
        <p:nvGrpSpPr>
          <p:cNvPr id="10" name="Group 17"/>
          <p:cNvGrpSpPr>
            <a:grpSpLocks/>
          </p:cNvGrpSpPr>
          <p:nvPr/>
        </p:nvGrpSpPr>
        <p:grpSpPr bwMode="auto">
          <a:xfrm>
            <a:off x="642938" y="2643188"/>
            <a:ext cx="7215187" cy="646112"/>
            <a:chOff x="642910" y="3000372"/>
            <a:chExt cx="7215238" cy="646331"/>
          </a:xfrm>
        </p:grpSpPr>
        <p:sp>
          <p:nvSpPr>
            <p:cNvPr id="5" name="TextBox 4"/>
            <p:cNvSpPr txBox="1"/>
            <p:nvPr/>
          </p:nvSpPr>
          <p:spPr>
            <a:xfrm>
              <a:off x="642910" y="3000372"/>
              <a:ext cx="7215238" cy="646331"/>
            </a:xfrm>
            <a:prstGeom prst="rect">
              <a:avLst/>
            </a:prstGeom>
            <a:noFill/>
          </p:spPr>
          <p:txBody>
            <a:bodyPr>
              <a:spAutoFit/>
            </a:bodyPr>
            <a:lstStyle/>
            <a:p>
              <a:pPr>
                <a:defRPr/>
              </a:pPr>
              <a:r>
                <a:rPr lang="en-US" dirty="0">
                  <a:latin typeface="+mn-lt"/>
                </a:rPr>
                <a:t>Under HDB3 before transmitting convert the bit stream, according to rules, </a:t>
              </a:r>
            </a:p>
            <a:p>
              <a:pPr>
                <a:defRPr/>
              </a:pPr>
              <a:r>
                <a:rPr lang="en-US" dirty="0">
                  <a:latin typeface="+mn-lt"/>
                </a:rPr>
                <a:t>1</a:t>
              </a:r>
              <a:r>
                <a:rPr lang="en-US" baseline="30000" dirty="0">
                  <a:latin typeface="+mn-lt"/>
                </a:rPr>
                <a:t>+</a:t>
              </a:r>
              <a:r>
                <a:rPr lang="en-US" dirty="0">
                  <a:latin typeface="+mn-lt"/>
                </a:rPr>
                <a:t>000  1</a:t>
              </a:r>
              <a:r>
                <a:rPr lang="en-US" baseline="30000" dirty="0">
                  <a:latin typeface="+mn-lt"/>
                </a:rPr>
                <a:t>+</a:t>
              </a:r>
              <a:r>
                <a:rPr lang="en-US" dirty="0">
                  <a:latin typeface="+mn-lt"/>
                </a:rPr>
                <a:t>  1</a:t>
              </a:r>
              <a:r>
                <a:rPr lang="en-US" baseline="30000" dirty="0">
                  <a:latin typeface="+mn-lt"/>
                </a:rPr>
                <a:t>-</a:t>
              </a:r>
            </a:p>
          </p:txBody>
        </p:sp>
        <p:sp>
          <p:nvSpPr>
            <p:cNvPr id="6" name="Rectangle 5"/>
            <p:cNvSpPr/>
            <p:nvPr/>
          </p:nvSpPr>
          <p:spPr>
            <a:xfrm>
              <a:off x="1357290" y="3357680"/>
              <a:ext cx="285752" cy="28584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TextBox 6"/>
          <p:cNvSpPr txBox="1"/>
          <p:nvPr/>
        </p:nvSpPr>
        <p:spPr>
          <a:xfrm>
            <a:off x="642938" y="3429000"/>
            <a:ext cx="7500937" cy="369888"/>
          </a:xfrm>
          <a:prstGeom prst="rect">
            <a:avLst/>
          </a:prstGeom>
          <a:noFill/>
        </p:spPr>
        <p:txBody>
          <a:bodyPr>
            <a:spAutoFit/>
          </a:bodyPr>
          <a:lstStyle/>
          <a:p>
            <a:pPr>
              <a:defRPr/>
            </a:pPr>
            <a:r>
              <a:rPr lang="en-US" dirty="0">
                <a:latin typeface="+mn-lt"/>
              </a:rPr>
              <a:t>Then transmit assume the same bit stream received</a:t>
            </a:r>
          </a:p>
        </p:txBody>
      </p:sp>
      <p:sp>
        <p:nvSpPr>
          <p:cNvPr id="8" name="TextBox 7"/>
          <p:cNvSpPr txBox="1"/>
          <p:nvPr/>
        </p:nvSpPr>
        <p:spPr>
          <a:xfrm>
            <a:off x="714375" y="3929063"/>
            <a:ext cx="7715250" cy="369887"/>
          </a:xfrm>
          <a:prstGeom prst="rect">
            <a:avLst/>
          </a:prstGeom>
          <a:noFill/>
        </p:spPr>
        <p:txBody>
          <a:bodyPr>
            <a:spAutoFit/>
          </a:bodyPr>
          <a:lstStyle/>
          <a:p>
            <a:pPr>
              <a:defRPr/>
            </a:pPr>
            <a:r>
              <a:rPr lang="en-US" dirty="0">
                <a:latin typeface="+mn-lt"/>
              </a:rPr>
              <a:t>How the receiver </a:t>
            </a:r>
            <a:r>
              <a:rPr lang="en-US" dirty="0" err="1">
                <a:latin typeface="+mn-lt"/>
              </a:rPr>
              <a:t>detranscode</a:t>
            </a:r>
            <a:r>
              <a:rPr lang="en-US" dirty="0">
                <a:latin typeface="+mn-lt"/>
              </a:rPr>
              <a:t> -  1</a:t>
            </a:r>
            <a:r>
              <a:rPr lang="en-US" baseline="30000" dirty="0">
                <a:latin typeface="+mn-lt"/>
              </a:rPr>
              <a:t>+</a:t>
            </a:r>
            <a:r>
              <a:rPr lang="en-US" dirty="0">
                <a:latin typeface="+mn-lt"/>
              </a:rPr>
              <a:t>0001</a:t>
            </a:r>
            <a:r>
              <a:rPr lang="en-US" baseline="30000" dirty="0">
                <a:latin typeface="+mn-lt"/>
              </a:rPr>
              <a:t>+</a:t>
            </a:r>
            <a:r>
              <a:rPr lang="en-US" dirty="0">
                <a:latin typeface="+mn-lt"/>
              </a:rPr>
              <a:t>1</a:t>
            </a:r>
            <a:r>
              <a:rPr lang="en-US" baseline="30000" dirty="0">
                <a:latin typeface="+mn-lt"/>
              </a:rPr>
              <a:t>-</a:t>
            </a:r>
            <a:r>
              <a:rPr lang="en-US" dirty="0">
                <a:latin typeface="+mn-lt"/>
              </a:rPr>
              <a:t> </a:t>
            </a:r>
          </a:p>
        </p:txBody>
      </p:sp>
      <p:sp>
        <p:nvSpPr>
          <p:cNvPr id="9" name="TextBox 8"/>
          <p:cNvSpPr txBox="1"/>
          <p:nvPr/>
        </p:nvSpPr>
        <p:spPr>
          <a:xfrm>
            <a:off x="714375" y="4429125"/>
            <a:ext cx="6072188" cy="369888"/>
          </a:xfrm>
          <a:prstGeom prst="rect">
            <a:avLst/>
          </a:prstGeom>
          <a:noFill/>
        </p:spPr>
        <p:txBody>
          <a:bodyPr>
            <a:spAutoFit/>
          </a:bodyPr>
          <a:lstStyle/>
          <a:p>
            <a:pPr>
              <a:defRPr/>
            </a:pPr>
            <a:r>
              <a:rPr lang="en-US" dirty="0">
                <a:latin typeface="+mn-lt"/>
              </a:rPr>
              <a:t>If knows it is a violation hence convert to  </a:t>
            </a:r>
          </a:p>
        </p:txBody>
      </p:sp>
      <p:grpSp>
        <p:nvGrpSpPr>
          <p:cNvPr id="12" name="Group 15"/>
          <p:cNvGrpSpPr>
            <a:grpSpLocks/>
          </p:cNvGrpSpPr>
          <p:nvPr/>
        </p:nvGrpSpPr>
        <p:grpSpPr bwMode="auto">
          <a:xfrm>
            <a:off x="785813" y="5000625"/>
            <a:ext cx="1214437" cy="655638"/>
            <a:chOff x="785786" y="5715016"/>
            <a:chExt cx="1214446" cy="655084"/>
          </a:xfrm>
        </p:grpSpPr>
        <p:sp>
          <p:nvSpPr>
            <p:cNvPr id="33805" name="TextBox 9"/>
            <p:cNvSpPr txBox="1">
              <a:spLocks noChangeArrowheads="1"/>
            </p:cNvSpPr>
            <p:nvPr/>
          </p:nvSpPr>
          <p:spPr bwMode="auto">
            <a:xfrm>
              <a:off x="785786" y="5715016"/>
              <a:ext cx="1214446" cy="646331"/>
            </a:xfrm>
            <a:prstGeom prst="rect">
              <a:avLst/>
            </a:prstGeom>
            <a:noFill/>
            <a:ln w="9525">
              <a:noFill/>
              <a:miter lim="800000"/>
              <a:headEnd/>
              <a:tailEnd/>
            </a:ln>
          </p:spPr>
          <p:txBody>
            <a:bodyPr>
              <a:spAutoFit/>
            </a:bodyPr>
            <a:lstStyle/>
            <a:p>
              <a:r>
                <a:rPr lang="en-US"/>
                <a:t>1</a:t>
              </a:r>
              <a:r>
                <a:rPr lang="en-US" baseline="30000"/>
                <a:t>+</a:t>
              </a:r>
              <a:r>
                <a:rPr lang="en-US"/>
                <a:t>0001</a:t>
              </a:r>
              <a:r>
                <a:rPr lang="en-US" baseline="30000"/>
                <a:t>+</a:t>
              </a:r>
              <a:r>
                <a:rPr lang="en-US"/>
                <a:t>1</a:t>
              </a:r>
              <a:r>
                <a:rPr lang="en-US" baseline="30000"/>
                <a:t>-                               </a:t>
              </a:r>
              <a:r>
                <a:rPr lang="en-US"/>
                <a:t> </a:t>
              </a:r>
            </a:p>
            <a:p>
              <a:endParaRPr lang="en-US"/>
            </a:p>
          </p:txBody>
        </p:sp>
        <p:sp>
          <p:nvSpPr>
            <p:cNvPr id="11" name="Freeform 10"/>
            <p:cNvSpPr/>
            <p:nvPr/>
          </p:nvSpPr>
          <p:spPr>
            <a:xfrm>
              <a:off x="1579542" y="5924389"/>
              <a:ext cx="127001" cy="244268"/>
            </a:xfrm>
            <a:custGeom>
              <a:avLst/>
              <a:gdLst>
                <a:gd name="connsiteX0" fmla="*/ 55809 w 126642"/>
                <a:gd name="connsiteY0" fmla="*/ 0 h 244698"/>
                <a:gd name="connsiteX1" fmla="*/ 120203 w 126642"/>
                <a:gd name="connsiteY1" fmla="*/ 90152 h 244698"/>
                <a:gd name="connsiteX2" fmla="*/ 17172 w 126642"/>
                <a:gd name="connsiteY2" fmla="*/ 218941 h 244698"/>
                <a:gd name="connsiteX3" fmla="*/ 17172 w 126642"/>
                <a:gd name="connsiteY3" fmla="*/ 115910 h 244698"/>
                <a:gd name="connsiteX4" fmla="*/ 30051 w 126642"/>
                <a:gd name="connsiteY4" fmla="*/ 218941 h 244698"/>
                <a:gd name="connsiteX5" fmla="*/ 107324 w 126642"/>
                <a:gd name="connsiteY5" fmla="*/ 244698 h 24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42" h="244698">
                  <a:moveTo>
                    <a:pt x="55809" y="0"/>
                  </a:moveTo>
                  <a:cubicBezTo>
                    <a:pt x="91225" y="26831"/>
                    <a:pt x="126642" y="53662"/>
                    <a:pt x="120203" y="90152"/>
                  </a:cubicBezTo>
                  <a:cubicBezTo>
                    <a:pt x="113764" y="126642"/>
                    <a:pt x="34344" y="214648"/>
                    <a:pt x="17172" y="218941"/>
                  </a:cubicBezTo>
                  <a:cubicBezTo>
                    <a:pt x="0" y="223234"/>
                    <a:pt x="15026" y="115910"/>
                    <a:pt x="17172" y="115910"/>
                  </a:cubicBezTo>
                  <a:cubicBezTo>
                    <a:pt x="19318" y="115910"/>
                    <a:pt x="15026" y="197476"/>
                    <a:pt x="30051" y="218941"/>
                  </a:cubicBezTo>
                  <a:cubicBezTo>
                    <a:pt x="45076" y="240406"/>
                    <a:pt x="76200" y="242552"/>
                    <a:pt x="107324" y="24469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807" name="TextBox 11"/>
            <p:cNvSpPr txBox="1">
              <a:spLocks noChangeArrowheads="1"/>
            </p:cNvSpPr>
            <p:nvPr/>
          </p:nvSpPr>
          <p:spPr bwMode="auto">
            <a:xfrm>
              <a:off x="1357290" y="6000768"/>
              <a:ext cx="357190" cy="369332"/>
            </a:xfrm>
            <a:prstGeom prst="rect">
              <a:avLst/>
            </a:prstGeom>
            <a:noFill/>
            <a:ln w="9525">
              <a:noFill/>
              <a:miter lim="800000"/>
              <a:headEnd/>
              <a:tailEnd/>
            </a:ln>
          </p:spPr>
          <p:txBody>
            <a:bodyPr>
              <a:spAutoFit/>
            </a:bodyPr>
            <a:lstStyle/>
            <a:p>
              <a:r>
                <a:rPr lang="en-US"/>
                <a:t>0</a:t>
              </a:r>
            </a:p>
          </p:txBody>
        </p:sp>
      </p:grpSp>
      <p:sp>
        <p:nvSpPr>
          <p:cNvPr id="13" name="Right Arrow 12"/>
          <p:cNvSpPr/>
          <p:nvPr/>
        </p:nvSpPr>
        <p:spPr>
          <a:xfrm>
            <a:off x="2428875" y="5143500"/>
            <a:ext cx="571500" cy="214313"/>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3643313" y="5000625"/>
            <a:ext cx="1143000" cy="369888"/>
          </a:xfrm>
          <a:prstGeom prst="rect">
            <a:avLst/>
          </a:prstGeom>
          <a:noFill/>
        </p:spPr>
        <p:txBody>
          <a:bodyPr>
            <a:spAutoFit/>
          </a:bodyPr>
          <a:lstStyle/>
          <a:p>
            <a:pPr>
              <a:defRPr/>
            </a:pPr>
            <a:r>
              <a:rPr lang="en-US" dirty="0">
                <a:solidFill>
                  <a:schemeClr val="accent6">
                    <a:lumMod val="75000"/>
                  </a:schemeClr>
                </a:solidFill>
              </a:rPr>
              <a:t>100001</a:t>
            </a:r>
          </a:p>
        </p:txBody>
      </p:sp>
      <p:sp>
        <p:nvSpPr>
          <p:cNvPr id="17" name="TextBox 16"/>
          <p:cNvSpPr txBox="1"/>
          <p:nvPr/>
        </p:nvSpPr>
        <p:spPr>
          <a:xfrm>
            <a:off x="785813" y="5786438"/>
            <a:ext cx="5072062" cy="369887"/>
          </a:xfrm>
          <a:prstGeom prst="rect">
            <a:avLst/>
          </a:prstGeom>
          <a:noFill/>
        </p:spPr>
        <p:txBody>
          <a:bodyPr>
            <a:spAutoFit/>
          </a:bodyPr>
          <a:lstStyle/>
          <a:p>
            <a:pPr>
              <a:defRPr/>
            </a:pPr>
            <a:r>
              <a:rPr lang="en-US" dirty="0">
                <a:latin typeface="+mn-lt"/>
              </a:rPr>
              <a:t>Transmitted bit stream has been received correctly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lide(fromBottom)">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edge">
                                      <p:cBhvr>
                                        <p:cTn id="54" dur="2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P spid="9" grpId="0"/>
      <p:bldP spid="13" grpId="0" animBg="1"/>
      <p:bldP spid="14"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63"/>
            <a:ext cx="8229600" cy="785812"/>
          </a:xfrm>
        </p:spPr>
        <p:txBody>
          <a:bodyPr/>
          <a:lstStyle/>
          <a:p>
            <a:pPr>
              <a:buFont typeface="Arial" charset="0"/>
              <a:buNone/>
            </a:pPr>
            <a:r>
              <a:rPr lang="en-US" sz="2200" b="1" smtClean="0"/>
              <a:t>Rule 2 : </a:t>
            </a:r>
          </a:p>
          <a:p>
            <a:pPr>
              <a:buFont typeface="Arial" charset="0"/>
              <a:buNone/>
            </a:pPr>
            <a:r>
              <a:rPr lang="en-US" sz="1800" smtClean="0"/>
              <a:t>Two consecutive violations bits of opposite polarity</a:t>
            </a:r>
            <a:endParaRPr lang="en-US" sz="2200" b="1" smtClean="0"/>
          </a:p>
        </p:txBody>
      </p:sp>
      <p:sp>
        <p:nvSpPr>
          <p:cNvPr id="4" name="TextBox 3"/>
          <p:cNvSpPr txBox="1"/>
          <p:nvPr/>
        </p:nvSpPr>
        <p:spPr>
          <a:xfrm>
            <a:off x="428625" y="1357313"/>
            <a:ext cx="8286750" cy="646112"/>
          </a:xfrm>
          <a:prstGeom prst="rect">
            <a:avLst/>
          </a:prstGeom>
          <a:noFill/>
        </p:spPr>
        <p:txBody>
          <a:bodyPr>
            <a:spAutoFit/>
          </a:bodyPr>
          <a:lstStyle/>
          <a:p>
            <a:pPr>
              <a:defRPr/>
            </a:pPr>
            <a:r>
              <a:rPr lang="en-US" dirty="0">
                <a:latin typeface="+mn-lt"/>
              </a:rPr>
              <a:t>Then above rule is easily followed when there are odd number of marks between two consecutive violation bits</a:t>
            </a:r>
          </a:p>
        </p:txBody>
      </p:sp>
      <p:sp>
        <p:nvSpPr>
          <p:cNvPr id="5" name="TextBox 4"/>
          <p:cNvSpPr txBox="1"/>
          <p:nvPr/>
        </p:nvSpPr>
        <p:spPr>
          <a:xfrm>
            <a:off x="571500" y="2143125"/>
            <a:ext cx="2143125" cy="369888"/>
          </a:xfrm>
          <a:prstGeom prst="rect">
            <a:avLst/>
          </a:prstGeom>
          <a:noFill/>
        </p:spPr>
        <p:txBody>
          <a:bodyPr>
            <a:spAutoFit/>
          </a:bodyPr>
          <a:lstStyle/>
          <a:p>
            <a:pPr>
              <a:defRPr/>
            </a:pPr>
            <a:r>
              <a:rPr lang="en-US" dirty="0">
                <a:latin typeface="+mn-lt"/>
              </a:rPr>
              <a:t>Try : 10000100001</a:t>
            </a:r>
            <a:endParaRPr lang="en-US" dirty="0"/>
          </a:p>
        </p:txBody>
      </p:sp>
      <p:sp>
        <p:nvSpPr>
          <p:cNvPr id="7" name="TextBox 6"/>
          <p:cNvSpPr txBox="1"/>
          <p:nvPr/>
        </p:nvSpPr>
        <p:spPr>
          <a:xfrm>
            <a:off x="4071938" y="4572000"/>
            <a:ext cx="1714500" cy="369888"/>
          </a:xfrm>
          <a:prstGeom prst="rect">
            <a:avLst/>
          </a:prstGeom>
          <a:noFill/>
        </p:spPr>
        <p:txBody>
          <a:bodyPr>
            <a:spAutoFit/>
          </a:bodyPr>
          <a:lstStyle/>
          <a:p>
            <a:pPr>
              <a:defRPr/>
            </a:pPr>
            <a:r>
              <a:rPr lang="en-US" dirty="0">
                <a:solidFill>
                  <a:schemeClr val="accent6">
                    <a:lumMod val="75000"/>
                  </a:schemeClr>
                </a:solidFill>
              </a:rPr>
              <a:t>10000100001</a:t>
            </a:r>
          </a:p>
        </p:txBody>
      </p:sp>
      <p:grpSp>
        <p:nvGrpSpPr>
          <p:cNvPr id="2" name="Group 15"/>
          <p:cNvGrpSpPr>
            <a:grpSpLocks/>
          </p:cNvGrpSpPr>
          <p:nvPr/>
        </p:nvGrpSpPr>
        <p:grpSpPr bwMode="auto">
          <a:xfrm>
            <a:off x="3429000" y="2071688"/>
            <a:ext cx="3929063" cy="2032000"/>
            <a:chOff x="3428992" y="2071678"/>
            <a:chExt cx="3929090" cy="2031325"/>
          </a:xfrm>
        </p:grpSpPr>
        <p:sp>
          <p:nvSpPr>
            <p:cNvPr id="34824" name="TextBox 5"/>
            <p:cNvSpPr txBox="1">
              <a:spLocks noChangeArrowheads="1"/>
            </p:cNvSpPr>
            <p:nvPr/>
          </p:nvSpPr>
          <p:spPr bwMode="auto">
            <a:xfrm>
              <a:off x="3428992" y="2071678"/>
              <a:ext cx="3929090" cy="2031325"/>
            </a:xfrm>
            <a:prstGeom prst="rect">
              <a:avLst/>
            </a:prstGeom>
            <a:noFill/>
            <a:ln w="9525">
              <a:noFill/>
              <a:miter lim="800000"/>
              <a:headEnd/>
              <a:tailEnd/>
            </a:ln>
          </p:spPr>
          <p:txBody>
            <a:bodyPr>
              <a:spAutoFit/>
            </a:bodyPr>
            <a:lstStyle/>
            <a:p>
              <a:pPr marL="342900" indent="-342900">
                <a:buFontTx/>
                <a:buAutoNum type="arabicPlain" startAt="1000"/>
              </a:pPr>
              <a:r>
                <a:rPr lang="en-US"/>
                <a:t>  0  1000  0  1</a:t>
              </a:r>
            </a:p>
            <a:p>
              <a:pPr marL="342900" indent="-342900"/>
              <a:endParaRPr lang="en-US"/>
            </a:p>
            <a:p>
              <a:pPr marL="342900" indent="-342900"/>
              <a:endParaRPr lang="en-US"/>
            </a:p>
            <a:p>
              <a:pPr marL="342900" indent="-342900"/>
              <a:r>
                <a:rPr lang="en-US"/>
                <a:t>1</a:t>
              </a:r>
              <a:r>
                <a:rPr lang="en-US" baseline="30000"/>
                <a:t>+</a:t>
              </a:r>
              <a:r>
                <a:rPr lang="en-US"/>
                <a:t>0001</a:t>
              </a:r>
              <a:r>
                <a:rPr lang="en-US" baseline="30000"/>
                <a:t>+</a:t>
              </a:r>
              <a:r>
                <a:rPr lang="en-US"/>
                <a:t>1</a:t>
              </a:r>
              <a:r>
                <a:rPr lang="en-US" baseline="30000"/>
                <a:t>-</a:t>
              </a:r>
              <a:r>
                <a:rPr lang="en-US"/>
                <a:t>0001</a:t>
              </a:r>
              <a:r>
                <a:rPr lang="en-US" baseline="30000"/>
                <a:t>-</a:t>
              </a:r>
              <a:r>
                <a:rPr lang="en-US"/>
                <a:t>1</a:t>
              </a:r>
              <a:r>
                <a:rPr lang="en-US" baseline="30000"/>
                <a:t>+</a:t>
              </a:r>
            </a:p>
            <a:p>
              <a:pPr marL="342900" indent="-342900"/>
              <a:endParaRPr lang="en-US"/>
            </a:p>
            <a:p>
              <a:pPr marL="342900" indent="-342900"/>
              <a:endParaRPr lang="en-US"/>
            </a:p>
            <a:p>
              <a:pPr marL="342900" indent="-342900"/>
              <a:r>
                <a:rPr lang="en-US"/>
                <a:t>1</a:t>
              </a:r>
              <a:r>
                <a:rPr lang="en-US" baseline="30000"/>
                <a:t>+</a:t>
              </a:r>
              <a:r>
                <a:rPr lang="en-US"/>
                <a:t>0001</a:t>
              </a:r>
              <a:r>
                <a:rPr lang="en-US" baseline="30000"/>
                <a:t>+</a:t>
              </a:r>
              <a:r>
                <a:rPr lang="en-US"/>
                <a:t>1</a:t>
              </a:r>
              <a:r>
                <a:rPr lang="en-US" baseline="30000"/>
                <a:t>-</a:t>
              </a:r>
              <a:r>
                <a:rPr lang="en-US"/>
                <a:t>0001</a:t>
              </a:r>
              <a:r>
                <a:rPr lang="en-US" baseline="30000"/>
                <a:t>-</a:t>
              </a:r>
            </a:p>
          </p:txBody>
        </p:sp>
        <p:sp>
          <p:nvSpPr>
            <p:cNvPr id="8" name="Rectangle 7"/>
            <p:cNvSpPr/>
            <p:nvPr/>
          </p:nvSpPr>
          <p:spPr>
            <a:xfrm>
              <a:off x="4071934" y="2071678"/>
              <a:ext cx="285752" cy="42848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929190" y="2071678"/>
              <a:ext cx="285752" cy="42848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5395919" y="2317658"/>
              <a:ext cx="330202" cy="726833"/>
            </a:xfrm>
            <a:custGeom>
              <a:avLst/>
              <a:gdLst>
                <a:gd name="connsiteX0" fmla="*/ 64394 w 330558"/>
                <a:gd name="connsiteY0" fmla="*/ 0 h 725510"/>
                <a:gd name="connsiteX1" fmla="*/ 321972 w 330558"/>
                <a:gd name="connsiteY1" fmla="*/ 296214 h 725510"/>
                <a:gd name="connsiteX2" fmla="*/ 12879 w 330558"/>
                <a:gd name="connsiteY2" fmla="*/ 708338 h 725510"/>
                <a:gd name="connsiteX3" fmla="*/ 12879 w 330558"/>
                <a:gd name="connsiteY3" fmla="*/ 605307 h 725510"/>
                <a:gd name="connsiteX4" fmla="*/ 12879 w 330558"/>
                <a:gd name="connsiteY4" fmla="*/ 708338 h 725510"/>
                <a:gd name="connsiteX5" fmla="*/ 90152 w 330558"/>
                <a:gd name="connsiteY5" fmla="*/ 708338 h 72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558" h="725510">
                  <a:moveTo>
                    <a:pt x="64394" y="0"/>
                  </a:moveTo>
                  <a:cubicBezTo>
                    <a:pt x="197476" y="89079"/>
                    <a:pt x="330558" y="178158"/>
                    <a:pt x="321972" y="296214"/>
                  </a:cubicBezTo>
                  <a:cubicBezTo>
                    <a:pt x="313386" y="414270"/>
                    <a:pt x="12879" y="708338"/>
                    <a:pt x="12879" y="708338"/>
                  </a:cubicBezTo>
                  <a:lnTo>
                    <a:pt x="12879" y="605307"/>
                  </a:lnTo>
                  <a:cubicBezTo>
                    <a:pt x="12879" y="605307"/>
                    <a:pt x="0" y="691166"/>
                    <a:pt x="12879" y="708338"/>
                  </a:cubicBezTo>
                  <a:cubicBezTo>
                    <a:pt x="25758" y="725510"/>
                    <a:pt x="90152" y="708338"/>
                    <a:pt x="90152" y="708338"/>
                  </a:cubicBez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828" name="TextBox 10"/>
            <p:cNvSpPr txBox="1">
              <a:spLocks noChangeArrowheads="1"/>
            </p:cNvSpPr>
            <p:nvPr/>
          </p:nvSpPr>
          <p:spPr bwMode="auto">
            <a:xfrm>
              <a:off x="5715008" y="2354041"/>
              <a:ext cx="1143008" cy="646331"/>
            </a:xfrm>
            <a:prstGeom prst="rect">
              <a:avLst/>
            </a:prstGeom>
            <a:noFill/>
            <a:ln w="9525">
              <a:noFill/>
              <a:miter lim="800000"/>
              <a:headEnd/>
              <a:tailEnd/>
            </a:ln>
          </p:spPr>
          <p:txBody>
            <a:bodyPr>
              <a:spAutoFit/>
            </a:bodyPr>
            <a:lstStyle/>
            <a:p>
              <a:r>
                <a:rPr lang="en-US"/>
                <a:t>Convert HDB</a:t>
              </a:r>
              <a:r>
                <a:rPr lang="en-US" baseline="-25000"/>
                <a:t>3</a:t>
              </a:r>
            </a:p>
          </p:txBody>
        </p:sp>
        <p:sp>
          <p:nvSpPr>
            <p:cNvPr id="13" name="Freeform 12"/>
            <p:cNvSpPr/>
            <p:nvPr/>
          </p:nvSpPr>
          <p:spPr>
            <a:xfrm>
              <a:off x="5145092" y="3130188"/>
              <a:ext cx="523879" cy="776030"/>
            </a:xfrm>
            <a:custGeom>
              <a:avLst/>
              <a:gdLst>
                <a:gd name="connsiteX0" fmla="*/ 238259 w 523740"/>
                <a:gd name="connsiteY0" fmla="*/ 0 h 777026"/>
                <a:gd name="connsiteX1" fmla="*/ 495836 w 523740"/>
                <a:gd name="connsiteY1" fmla="*/ 386366 h 777026"/>
                <a:gd name="connsiteX2" fmla="*/ 70834 w 523740"/>
                <a:gd name="connsiteY2" fmla="*/ 734096 h 777026"/>
                <a:gd name="connsiteX3" fmla="*/ 70834 w 523740"/>
                <a:gd name="connsiteY3" fmla="*/ 643944 h 777026"/>
                <a:gd name="connsiteX4" fmla="*/ 45076 w 523740"/>
                <a:gd name="connsiteY4" fmla="*/ 746975 h 777026"/>
                <a:gd name="connsiteX5" fmla="*/ 148107 w 523740"/>
                <a:gd name="connsiteY5" fmla="*/ 746975 h 77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740" h="777026">
                  <a:moveTo>
                    <a:pt x="238259" y="0"/>
                  </a:moveTo>
                  <a:cubicBezTo>
                    <a:pt x="380999" y="132008"/>
                    <a:pt x="523740" y="264017"/>
                    <a:pt x="495836" y="386366"/>
                  </a:cubicBezTo>
                  <a:cubicBezTo>
                    <a:pt x="467932" y="508715"/>
                    <a:pt x="141668" y="691166"/>
                    <a:pt x="70834" y="734096"/>
                  </a:cubicBezTo>
                  <a:cubicBezTo>
                    <a:pt x="0" y="777026"/>
                    <a:pt x="75127" y="641797"/>
                    <a:pt x="70834" y="643944"/>
                  </a:cubicBezTo>
                  <a:cubicBezTo>
                    <a:pt x="66541" y="646091"/>
                    <a:pt x="32197" y="729803"/>
                    <a:pt x="45076" y="746975"/>
                  </a:cubicBezTo>
                  <a:cubicBezTo>
                    <a:pt x="57955" y="764147"/>
                    <a:pt x="103031" y="755561"/>
                    <a:pt x="148107" y="746975"/>
                  </a:cubicBez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830" name="TextBox 13"/>
            <p:cNvSpPr txBox="1">
              <a:spLocks noChangeArrowheads="1"/>
            </p:cNvSpPr>
            <p:nvPr/>
          </p:nvSpPr>
          <p:spPr bwMode="auto">
            <a:xfrm>
              <a:off x="5643570" y="3357562"/>
              <a:ext cx="1357322" cy="369332"/>
            </a:xfrm>
            <a:prstGeom prst="rect">
              <a:avLst/>
            </a:prstGeom>
            <a:noFill/>
            <a:ln w="9525">
              <a:noFill/>
              <a:miter lim="800000"/>
              <a:headEnd/>
              <a:tailEnd/>
            </a:ln>
          </p:spPr>
          <p:txBody>
            <a:bodyPr>
              <a:spAutoFit/>
            </a:bodyPr>
            <a:lstStyle/>
            <a:p>
              <a:r>
                <a:rPr lang="en-US"/>
                <a:t>Transmit</a:t>
              </a:r>
            </a:p>
          </p:txBody>
        </p:sp>
      </p:grpSp>
      <p:sp>
        <p:nvSpPr>
          <p:cNvPr id="15" name="TextBox 14"/>
          <p:cNvSpPr txBox="1">
            <a:spLocks noChangeArrowheads="1"/>
          </p:cNvSpPr>
          <p:nvPr/>
        </p:nvSpPr>
        <p:spPr bwMode="auto">
          <a:xfrm>
            <a:off x="428625" y="4572000"/>
            <a:ext cx="3286125" cy="369888"/>
          </a:xfrm>
          <a:prstGeom prst="rect">
            <a:avLst/>
          </a:prstGeom>
          <a:noFill/>
          <a:ln w="9525">
            <a:noFill/>
            <a:miter lim="800000"/>
            <a:headEnd/>
            <a:tailEnd/>
          </a:ln>
        </p:spPr>
        <p:txBody>
          <a:bodyPr>
            <a:spAutoFit/>
          </a:bodyPr>
          <a:lstStyle/>
          <a:p>
            <a:r>
              <a:rPr lang="en-US"/>
              <a:t>Can be easily convert back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4)">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214313"/>
            <a:ext cx="8229600" cy="1857375"/>
          </a:xfrm>
        </p:spPr>
        <p:txBody>
          <a:bodyPr/>
          <a:lstStyle/>
          <a:p>
            <a:pPr>
              <a:buFont typeface="Arial" charset="0"/>
              <a:buNone/>
            </a:pPr>
            <a:r>
              <a:rPr lang="en-US" sz="2400" smtClean="0"/>
              <a:t>But</a:t>
            </a:r>
            <a:r>
              <a:rPr lang="en-US" smtClean="0"/>
              <a:t>, </a:t>
            </a:r>
          </a:p>
          <a:p>
            <a:pPr>
              <a:buFont typeface="Arial" charset="0"/>
              <a:buNone/>
            </a:pPr>
            <a:r>
              <a:rPr lang="en-US" sz="1800" smtClean="0"/>
              <a:t>       if there are even number of marks between two consective violation bits addition sub rule to be introduce to follow above rule 2. for the last four zero’s introduce the pattern as B 0 0 V  where B is the bit, where it is opposite sign to the previous mark</a:t>
            </a:r>
            <a:endParaRPr lang="en-US" smtClean="0"/>
          </a:p>
        </p:txBody>
      </p:sp>
      <p:sp>
        <p:nvSpPr>
          <p:cNvPr id="4" name="TextBox 3"/>
          <p:cNvSpPr txBox="1">
            <a:spLocks noChangeArrowheads="1"/>
          </p:cNvSpPr>
          <p:nvPr/>
        </p:nvSpPr>
        <p:spPr bwMode="auto">
          <a:xfrm>
            <a:off x="2214563" y="2143125"/>
            <a:ext cx="4857750" cy="369888"/>
          </a:xfrm>
          <a:prstGeom prst="rect">
            <a:avLst/>
          </a:prstGeom>
          <a:noFill/>
          <a:ln w="9525">
            <a:noFill/>
            <a:miter lim="800000"/>
            <a:headEnd/>
            <a:tailEnd/>
          </a:ln>
        </p:spPr>
        <p:txBody>
          <a:bodyPr>
            <a:spAutoFit/>
          </a:bodyPr>
          <a:lstStyle/>
          <a:p>
            <a:r>
              <a:rPr lang="en-US"/>
              <a:t>Assume  100001100001</a:t>
            </a:r>
          </a:p>
        </p:txBody>
      </p:sp>
      <p:sp>
        <p:nvSpPr>
          <p:cNvPr id="5" name="TextBox 4"/>
          <p:cNvSpPr txBox="1">
            <a:spLocks noChangeArrowheads="1"/>
          </p:cNvSpPr>
          <p:nvPr/>
        </p:nvSpPr>
        <p:spPr bwMode="auto">
          <a:xfrm>
            <a:off x="2286000" y="3071813"/>
            <a:ext cx="3929063" cy="369887"/>
          </a:xfrm>
          <a:prstGeom prst="rect">
            <a:avLst/>
          </a:prstGeom>
          <a:noFill/>
          <a:ln w="9525">
            <a:noFill/>
            <a:miter lim="800000"/>
            <a:headEnd/>
            <a:tailEnd/>
          </a:ln>
        </p:spPr>
        <p:txBody>
          <a:bodyPr>
            <a:spAutoFit/>
          </a:bodyPr>
          <a:lstStyle/>
          <a:p>
            <a:r>
              <a:rPr lang="en-US"/>
              <a:t>1+0001+1-B+00V-1+</a:t>
            </a:r>
          </a:p>
        </p:txBody>
      </p:sp>
      <p:sp>
        <p:nvSpPr>
          <p:cNvPr id="7" name="TextBox 6"/>
          <p:cNvSpPr txBox="1">
            <a:spLocks noChangeArrowheads="1"/>
          </p:cNvSpPr>
          <p:nvPr/>
        </p:nvSpPr>
        <p:spPr bwMode="auto">
          <a:xfrm>
            <a:off x="1000125" y="4714875"/>
            <a:ext cx="4500563" cy="2032000"/>
          </a:xfrm>
          <a:prstGeom prst="rect">
            <a:avLst/>
          </a:prstGeom>
          <a:noFill/>
          <a:ln w="9525">
            <a:noFill/>
            <a:miter lim="800000"/>
            <a:headEnd/>
            <a:tailEnd/>
          </a:ln>
        </p:spPr>
        <p:txBody>
          <a:bodyPr>
            <a:spAutoFit/>
          </a:bodyPr>
          <a:lstStyle/>
          <a:p>
            <a:r>
              <a:rPr lang="en-US"/>
              <a:t>But next stream</a:t>
            </a:r>
          </a:p>
          <a:p>
            <a:endParaRPr lang="en-US"/>
          </a:p>
          <a:p>
            <a:r>
              <a:rPr lang="en-US"/>
              <a:t>1-1+001-</a:t>
            </a:r>
          </a:p>
          <a:p>
            <a:endParaRPr lang="en-US"/>
          </a:p>
          <a:p>
            <a:r>
              <a:rPr lang="en-US"/>
              <a:t>After two zero another violation </a:t>
            </a:r>
          </a:p>
          <a:p>
            <a:r>
              <a:rPr lang="en-US"/>
              <a:t>Hence the reciver willl correct this as, </a:t>
            </a:r>
          </a:p>
          <a:p>
            <a:endParaRPr lang="en-US"/>
          </a:p>
        </p:txBody>
      </p:sp>
      <p:sp>
        <p:nvSpPr>
          <p:cNvPr id="9" name="TextBox 8"/>
          <p:cNvSpPr txBox="1"/>
          <p:nvPr/>
        </p:nvSpPr>
        <p:spPr>
          <a:xfrm>
            <a:off x="5286375" y="6000750"/>
            <a:ext cx="1214438" cy="400050"/>
          </a:xfrm>
          <a:prstGeom prst="rect">
            <a:avLst/>
          </a:prstGeom>
          <a:noFill/>
        </p:spPr>
        <p:txBody>
          <a:bodyPr>
            <a:spAutoFit/>
          </a:bodyPr>
          <a:lstStyle/>
          <a:p>
            <a:pPr>
              <a:defRPr/>
            </a:pPr>
            <a:r>
              <a:rPr lang="en-US" sz="2000" dirty="0">
                <a:solidFill>
                  <a:schemeClr val="accent6">
                    <a:lumMod val="75000"/>
                  </a:schemeClr>
                </a:solidFill>
              </a:rPr>
              <a:t>100001</a:t>
            </a:r>
          </a:p>
        </p:txBody>
      </p:sp>
      <p:sp>
        <p:nvSpPr>
          <p:cNvPr id="10" name="Freeform 9"/>
          <p:cNvSpPr/>
          <p:nvPr/>
        </p:nvSpPr>
        <p:spPr>
          <a:xfrm>
            <a:off x="4737100" y="2292350"/>
            <a:ext cx="390525" cy="949325"/>
          </a:xfrm>
          <a:custGeom>
            <a:avLst/>
            <a:gdLst>
              <a:gd name="connsiteX0" fmla="*/ 40783 w 390660"/>
              <a:gd name="connsiteY0" fmla="*/ 0 h 948745"/>
              <a:gd name="connsiteX1" fmla="*/ 388513 w 390660"/>
              <a:gd name="connsiteY1" fmla="*/ 476519 h 948745"/>
              <a:gd name="connsiteX2" fmla="*/ 53662 w 390660"/>
              <a:gd name="connsiteY2" fmla="*/ 901522 h 948745"/>
              <a:gd name="connsiteX3" fmla="*/ 66541 w 390660"/>
              <a:gd name="connsiteY3" fmla="*/ 759854 h 948745"/>
              <a:gd name="connsiteX4" fmla="*/ 40783 w 390660"/>
              <a:gd name="connsiteY4" fmla="*/ 901522 h 948745"/>
              <a:gd name="connsiteX5" fmla="*/ 156693 w 390660"/>
              <a:gd name="connsiteY5" fmla="*/ 901522 h 94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660" h="948745">
                <a:moveTo>
                  <a:pt x="40783" y="0"/>
                </a:moveTo>
                <a:cubicBezTo>
                  <a:pt x="213575" y="163132"/>
                  <a:pt x="386367" y="326265"/>
                  <a:pt x="388513" y="476519"/>
                </a:cubicBezTo>
                <a:cubicBezTo>
                  <a:pt x="390660" y="626773"/>
                  <a:pt x="107324" y="854300"/>
                  <a:pt x="53662" y="901522"/>
                </a:cubicBezTo>
                <a:cubicBezTo>
                  <a:pt x="0" y="948745"/>
                  <a:pt x="68687" y="759854"/>
                  <a:pt x="66541" y="759854"/>
                </a:cubicBezTo>
                <a:cubicBezTo>
                  <a:pt x="64395" y="759854"/>
                  <a:pt x="25758" y="877911"/>
                  <a:pt x="40783" y="901522"/>
                </a:cubicBezTo>
                <a:cubicBezTo>
                  <a:pt x="55808" y="925133"/>
                  <a:pt x="106250" y="913327"/>
                  <a:pt x="156693" y="901522"/>
                </a:cubicBez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6">
                  <a:lumMod val="75000"/>
                </a:schemeClr>
              </a:solidFill>
            </a:endParaRPr>
          </a:p>
        </p:txBody>
      </p:sp>
      <p:grpSp>
        <p:nvGrpSpPr>
          <p:cNvPr id="2" name="Group 14"/>
          <p:cNvGrpSpPr>
            <a:grpSpLocks/>
          </p:cNvGrpSpPr>
          <p:nvPr/>
        </p:nvGrpSpPr>
        <p:grpSpPr bwMode="auto">
          <a:xfrm>
            <a:off x="1571625" y="4143375"/>
            <a:ext cx="4500563" cy="369888"/>
            <a:chOff x="1571604" y="4143380"/>
            <a:chExt cx="4500594" cy="369332"/>
          </a:xfrm>
        </p:grpSpPr>
        <p:sp>
          <p:nvSpPr>
            <p:cNvPr id="35850" name="TextBox 5"/>
            <p:cNvSpPr txBox="1">
              <a:spLocks noChangeArrowheads="1"/>
            </p:cNvSpPr>
            <p:nvPr/>
          </p:nvSpPr>
          <p:spPr bwMode="auto">
            <a:xfrm>
              <a:off x="1571604" y="4143380"/>
              <a:ext cx="4500594" cy="369332"/>
            </a:xfrm>
            <a:prstGeom prst="rect">
              <a:avLst/>
            </a:prstGeom>
            <a:noFill/>
            <a:ln w="9525">
              <a:noFill/>
              <a:miter lim="800000"/>
              <a:headEnd/>
              <a:tailEnd/>
            </a:ln>
          </p:spPr>
          <p:txBody>
            <a:bodyPr>
              <a:spAutoFit/>
            </a:bodyPr>
            <a:lstStyle/>
            <a:p>
              <a:r>
                <a:rPr lang="en-US"/>
                <a:t>1+000V+                         10000</a:t>
              </a:r>
            </a:p>
          </p:txBody>
        </p:sp>
        <p:cxnSp>
          <p:nvCxnSpPr>
            <p:cNvPr id="12" name="Straight Arrow Connector 11"/>
            <p:cNvCxnSpPr/>
            <p:nvPr/>
          </p:nvCxnSpPr>
          <p:spPr>
            <a:xfrm>
              <a:off x="3000364" y="4286040"/>
              <a:ext cx="857256" cy="1586"/>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rot="5400000">
            <a:off x="3106737" y="3751263"/>
            <a:ext cx="500063"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edge">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9"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25555" t="18668" r="25555" b="6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SIGNALLING</a:t>
            </a:r>
            <a:endParaRPr lang="en-GB" dirty="0"/>
          </a:p>
        </p:txBody>
      </p:sp>
      <p:sp>
        <p:nvSpPr>
          <p:cNvPr id="3" name="Content Placeholder 2"/>
          <p:cNvSpPr>
            <a:spLocks noGrp="1"/>
          </p:cNvSpPr>
          <p:nvPr>
            <p:ph idx="1"/>
          </p:nvPr>
        </p:nvSpPr>
        <p:spPr/>
        <p:txBody>
          <a:bodyPr/>
          <a:lstStyle/>
          <a:p>
            <a:r>
              <a:rPr lang="en-GB" dirty="0" smtClean="0"/>
              <a:t>BASIC CONCEPTS OF ANALOGUGE TYPE OF SIGNALLING</a:t>
            </a:r>
          </a:p>
          <a:p>
            <a:r>
              <a:rPr lang="en-GB" dirty="0" smtClean="0"/>
              <a:t>HOW ANALOUGE TYPE OF SIGNALLING ADOPTED TO PRIMARY PCM</a:t>
            </a:r>
          </a:p>
          <a:p>
            <a:r>
              <a:rPr lang="en-GB" dirty="0" smtClean="0"/>
              <a:t>CHANNEL ASSOCIATED SIGNALLING</a:t>
            </a:r>
          </a:p>
          <a:p>
            <a:r>
              <a:rPr lang="en-GB" dirty="0" smtClean="0"/>
              <a:t>BASIC FUNCTIONAL BLOCKS IN PCM ADOPTED FOR ANALOUGE TYPE OF SIGNALLING</a:t>
            </a:r>
          </a:p>
          <a:p>
            <a:r>
              <a:rPr lang="en-GB" dirty="0" smtClean="0"/>
              <a:t>COMPONENTS OF A PCM EQUIPMENT</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92163"/>
          </a:xfrm>
        </p:spPr>
        <p:txBody>
          <a:bodyPr rtlCol="0">
            <a:normAutofit/>
          </a:bodyPr>
          <a:lstStyle/>
          <a:p>
            <a:pPr algn="r" eaLnBrk="1" fontAlgn="auto" hangingPunct="1">
              <a:spcAft>
                <a:spcPts val="0"/>
              </a:spcAft>
              <a:defRPr/>
            </a:pPr>
            <a:r>
              <a:rPr lang="en-US" sz="4000" dirty="0" smtClean="0">
                <a:solidFill>
                  <a:schemeClr val="accent6">
                    <a:lumMod val="75000"/>
                  </a:schemeClr>
                </a:solidFill>
              </a:rPr>
              <a:t>Cont…</a:t>
            </a:r>
            <a:endParaRPr lang="en-US" sz="4000" dirty="0">
              <a:solidFill>
                <a:schemeClr val="accent6">
                  <a:lumMod val="75000"/>
                </a:schemeClr>
              </a:solidFill>
            </a:endParaRPr>
          </a:p>
        </p:txBody>
      </p:sp>
      <p:grpSp>
        <p:nvGrpSpPr>
          <p:cNvPr id="3" name="Group 14"/>
          <p:cNvGrpSpPr>
            <a:grpSpLocks/>
          </p:cNvGrpSpPr>
          <p:nvPr/>
        </p:nvGrpSpPr>
        <p:grpSpPr bwMode="auto">
          <a:xfrm>
            <a:off x="609600" y="884238"/>
            <a:ext cx="6400800" cy="1173162"/>
            <a:chOff x="609600" y="1524000"/>
            <a:chExt cx="6400800" cy="1173778"/>
          </a:xfrm>
        </p:grpSpPr>
        <p:sp>
          <p:nvSpPr>
            <p:cNvPr id="44039" name="TextBox 4"/>
            <p:cNvSpPr txBox="1">
              <a:spLocks noChangeArrowheads="1"/>
            </p:cNvSpPr>
            <p:nvPr/>
          </p:nvSpPr>
          <p:spPr bwMode="auto">
            <a:xfrm>
              <a:off x="609600" y="1905000"/>
              <a:ext cx="1371600" cy="400110"/>
            </a:xfrm>
            <a:prstGeom prst="rect">
              <a:avLst/>
            </a:prstGeom>
            <a:noFill/>
            <a:ln w="9525">
              <a:noFill/>
              <a:miter lim="800000"/>
              <a:headEnd/>
              <a:tailEnd/>
            </a:ln>
          </p:spPr>
          <p:txBody>
            <a:bodyPr>
              <a:spAutoFit/>
            </a:bodyPr>
            <a:lstStyle/>
            <a:p>
              <a:r>
                <a:rPr lang="en-US" sz="2000">
                  <a:latin typeface="Calibri" pitchFamily="34" charset="0"/>
                </a:rPr>
                <a:t>Signaling</a:t>
              </a:r>
            </a:p>
          </p:txBody>
        </p:sp>
        <p:sp>
          <p:nvSpPr>
            <p:cNvPr id="44040" name="TextBox 5"/>
            <p:cNvSpPr txBox="1">
              <a:spLocks noChangeArrowheads="1"/>
            </p:cNvSpPr>
            <p:nvPr/>
          </p:nvSpPr>
          <p:spPr bwMode="auto">
            <a:xfrm>
              <a:off x="3124200" y="1905000"/>
              <a:ext cx="1371600" cy="400110"/>
            </a:xfrm>
            <a:prstGeom prst="rect">
              <a:avLst/>
            </a:prstGeom>
            <a:noFill/>
            <a:ln w="9525">
              <a:noFill/>
              <a:miter lim="800000"/>
              <a:headEnd/>
              <a:tailEnd/>
            </a:ln>
          </p:spPr>
          <p:txBody>
            <a:bodyPr>
              <a:spAutoFit/>
            </a:bodyPr>
            <a:lstStyle/>
            <a:p>
              <a:r>
                <a:rPr lang="en-US" sz="2000">
                  <a:latin typeface="Calibri" pitchFamily="34" charset="0"/>
                </a:rPr>
                <a:t>Analog</a:t>
              </a:r>
            </a:p>
          </p:txBody>
        </p:sp>
        <p:sp>
          <p:nvSpPr>
            <p:cNvPr id="44041" name="TextBox 6"/>
            <p:cNvSpPr txBox="1">
              <a:spLocks noChangeArrowheads="1"/>
            </p:cNvSpPr>
            <p:nvPr/>
          </p:nvSpPr>
          <p:spPr bwMode="auto">
            <a:xfrm>
              <a:off x="5334000" y="1524000"/>
              <a:ext cx="1676400" cy="400110"/>
            </a:xfrm>
            <a:prstGeom prst="rect">
              <a:avLst/>
            </a:prstGeom>
            <a:noFill/>
            <a:ln w="9525">
              <a:noFill/>
              <a:miter lim="800000"/>
              <a:headEnd/>
              <a:tailEnd/>
            </a:ln>
          </p:spPr>
          <p:txBody>
            <a:bodyPr>
              <a:spAutoFit/>
            </a:bodyPr>
            <a:lstStyle/>
            <a:p>
              <a:r>
                <a:rPr lang="en-US" sz="2000">
                  <a:latin typeface="Calibri" pitchFamily="34" charset="0"/>
                </a:rPr>
                <a:t>Supervisory</a:t>
              </a:r>
            </a:p>
          </p:txBody>
        </p:sp>
        <p:sp>
          <p:nvSpPr>
            <p:cNvPr id="44042" name="TextBox 7"/>
            <p:cNvSpPr txBox="1">
              <a:spLocks noChangeArrowheads="1"/>
            </p:cNvSpPr>
            <p:nvPr/>
          </p:nvSpPr>
          <p:spPr bwMode="auto">
            <a:xfrm>
              <a:off x="5410200" y="2297668"/>
              <a:ext cx="1371600" cy="400110"/>
            </a:xfrm>
            <a:prstGeom prst="rect">
              <a:avLst/>
            </a:prstGeom>
            <a:noFill/>
            <a:ln w="9525">
              <a:noFill/>
              <a:miter lim="800000"/>
              <a:headEnd/>
              <a:tailEnd/>
            </a:ln>
          </p:spPr>
          <p:txBody>
            <a:bodyPr>
              <a:spAutoFit/>
            </a:bodyPr>
            <a:lstStyle/>
            <a:p>
              <a:r>
                <a:rPr lang="en-US" sz="2000">
                  <a:latin typeface="Calibri" pitchFamily="34" charset="0"/>
                </a:rPr>
                <a:t>Register</a:t>
              </a:r>
            </a:p>
          </p:txBody>
        </p:sp>
        <p:cxnSp>
          <p:nvCxnSpPr>
            <p:cNvPr id="10" name="Straight Arrow Connector 9"/>
            <p:cNvCxnSpPr/>
            <p:nvPr/>
          </p:nvCxnSpPr>
          <p:spPr>
            <a:xfrm>
              <a:off x="1828800" y="2133920"/>
              <a:ext cx="1295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38600" y="2133920"/>
              <a:ext cx="1371600" cy="304960"/>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38600" y="1752720"/>
              <a:ext cx="1295400" cy="381200"/>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4036" name="TextBox 15"/>
          <p:cNvSpPr txBox="1">
            <a:spLocks noChangeArrowheads="1"/>
          </p:cNvSpPr>
          <p:nvPr/>
        </p:nvSpPr>
        <p:spPr bwMode="auto">
          <a:xfrm>
            <a:off x="685800" y="2057400"/>
            <a:ext cx="7696200" cy="1938338"/>
          </a:xfrm>
          <a:prstGeom prst="rect">
            <a:avLst/>
          </a:prstGeom>
          <a:noFill/>
          <a:ln w="9525">
            <a:noFill/>
            <a:miter lim="800000"/>
            <a:headEnd/>
            <a:tailEnd/>
          </a:ln>
        </p:spPr>
        <p:txBody>
          <a:bodyPr>
            <a:spAutoFit/>
          </a:bodyPr>
          <a:lstStyle/>
          <a:p>
            <a:r>
              <a:rPr lang="en-US" sz="2400" u="sng">
                <a:latin typeface="Calibri" pitchFamily="34" charset="0"/>
              </a:rPr>
              <a:t>Characteristics</a:t>
            </a:r>
            <a:endParaRPr lang="en-US" sz="2400">
              <a:latin typeface="Calibri" pitchFamily="34" charset="0"/>
            </a:endParaRPr>
          </a:p>
          <a:p>
            <a:pPr>
              <a:buFont typeface="Wingdings" pitchFamily="2" charset="2"/>
              <a:buChar char="ü"/>
            </a:pPr>
            <a:r>
              <a:rPr lang="en-US" sz="2400">
                <a:latin typeface="Calibri" pitchFamily="34" charset="0"/>
              </a:rPr>
              <a:t>Supervisory is always present with voice.</a:t>
            </a:r>
          </a:p>
          <a:p>
            <a:pPr>
              <a:buFont typeface="Wingdings" pitchFamily="2" charset="2"/>
              <a:buChar char="ü"/>
            </a:pPr>
            <a:r>
              <a:rPr lang="en-US" sz="2400">
                <a:latin typeface="Calibri" pitchFamily="34" charset="0"/>
              </a:rPr>
              <a:t>Register is always prior to voice hence analogue channel</a:t>
            </a:r>
          </a:p>
          <a:p>
            <a:r>
              <a:rPr lang="en-US" sz="2400">
                <a:latin typeface="Calibri" pitchFamily="34" charset="0"/>
              </a:rPr>
              <a:t>    exchange will be as follows.</a:t>
            </a:r>
          </a:p>
          <a:p>
            <a:pPr>
              <a:buFont typeface="Wingdings" pitchFamily="2" charset="2"/>
              <a:buChar char="ü"/>
            </a:pPr>
            <a:r>
              <a:rPr lang="en-US" sz="2400">
                <a:latin typeface="Calibri" pitchFamily="34" charset="0"/>
              </a:rPr>
              <a:t>Exchange to another exchange will be as follows</a:t>
            </a:r>
          </a:p>
        </p:txBody>
      </p:sp>
      <p:pic>
        <p:nvPicPr>
          <p:cNvPr id="44037" name="Picture 3" descr="C:\Documents and Settings\Upul\Desktop\Sir Note\Picture\10.jpg"/>
          <p:cNvPicPr>
            <a:picLocks noChangeAspect="1" noChangeArrowheads="1"/>
          </p:cNvPicPr>
          <p:nvPr/>
        </p:nvPicPr>
        <p:blipFill>
          <a:blip r:embed="rId2" cstate="print"/>
          <a:srcRect/>
          <a:stretch>
            <a:fillRect/>
          </a:stretch>
        </p:blipFill>
        <p:spPr bwMode="auto">
          <a:xfrm>
            <a:off x="1435100" y="3937000"/>
            <a:ext cx="2908300" cy="2768600"/>
          </a:xfrm>
          <a:prstGeom prst="rect">
            <a:avLst/>
          </a:prstGeom>
          <a:noFill/>
          <a:ln w="9525">
            <a:noFill/>
            <a:miter lim="800000"/>
            <a:headEnd/>
            <a:tailEnd/>
          </a:ln>
        </p:spPr>
      </p:pic>
      <p:sp>
        <p:nvSpPr>
          <p:cNvPr id="44038" name="TextBox 18"/>
          <p:cNvSpPr txBox="1">
            <a:spLocks noChangeArrowheads="1"/>
          </p:cNvSpPr>
          <p:nvPr/>
        </p:nvSpPr>
        <p:spPr bwMode="auto">
          <a:xfrm>
            <a:off x="4724400" y="4572000"/>
            <a:ext cx="3276600" cy="1200150"/>
          </a:xfrm>
          <a:prstGeom prst="rect">
            <a:avLst/>
          </a:prstGeom>
          <a:noFill/>
          <a:ln w="9525">
            <a:noFill/>
            <a:miter lim="800000"/>
            <a:headEnd/>
            <a:tailEnd/>
          </a:ln>
        </p:spPr>
        <p:txBody>
          <a:bodyPr>
            <a:spAutoFit/>
          </a:bodyPr>
          <a:lstStyle/>
          <a:p>
            <a:r>
              <a:rPr lang="en-US">
                <a:latin typeface="Calibri" pitchFamily="34" charset="0"/>
              </a:rPr>
              <a:t>V = Voice</a:t>
            </a:r>
          </a:p>
          <a:p>
            <a:r>
              <a:rPr lang="en-US">
                <a:latin typeface="Calibri" pitchFamily="34" charset="0"/>
              </a:rPr>
              <a:t>R = Register</a:t>
            </a:r>
          </a:p>
          <a:p>
            <a:endParaRPr lang="en-US">
              <a:latin typeface="Calibri" pitchFamily="34" charset="0"/>
            </a:endParaRPr>
          </a:p>
          <a:p>
            <a:r>
              <a:rPr lang="en-US">
                <a:latin typeface="Calibri" pitchFamily="34" charset="0"/>
              </a:rPr>
              <a:t>Sup. Signals are on M, E, Wires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25555" t="18668" r="25555" b="7556"/>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8382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1295400" y="37338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876800" y="7620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534400" y="8382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534400" y="37338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l="25555" t="18668" r="25555" b="6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25555" t="18668" r="25555" b="577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rtlCol="0">
            <a:normAutofit/>
          </a:bodyPr>
          <a:lstStyle/>
          <a:p>
            <a:pPr algn="r" eaLnBrk="1" fontAlgn="auto" hangingPunct="1">
              <a:spcAft>
                <a:spcPts val="0"/>
              </a:spcAft>
              <a:defRPr/>
            </a:pPr>
            <a:r>
              <a:rPr lang="en-US" sz="4000" dirty="0" smtClean="0">
                <a:solidFill>
                  <a:schemeClr val="accent6">
                    <a:lumMod val="75000"/>
                  </a:schemeClr>
                </a:solidFill>
              </a:rPr>
              <a:t>Cont…</a:t>
            </a:r>
            <a:endParaRPr lang="en-US" sz="4000" dirty="0">
              <a:solidFill>
                <a:schemeClr val="accent6">
                  <a:lumMod val="75000"/>
                </a:schemeClr>
              </a:solidFill>
            </a:endParaRPr>
          </a:p>
        </p:txBody>
      </p:sp>
      <p:sp>
        <p:nvSpPr>
          <p:cNvPr id="46083" name="TextBox 3"/>
          <p:cNvSpPr txBox="1">
            <a:spLocks noChangeArrowheads="1"/>
          </p:cNvSpPr>
          <p:nvPr/>
        </p:nvSpPr>
        <p:spPr bwMode="auto">
          <a:xfrm>
            <a:off x="457200" y="1066800"/>
            <a:ext cx="8382000" cy="2308225"/>
          </a:xfrm>
          <a:prstGeom prst="rect">
            <a:avLst/>
          </a:prstGeom>
          <a:noFill/>
          <a:ln w="9525">
            <a:noFill/>
            <a:miter lim="800000"/>
            <a:headEnd/>
            <a:tailEnd/>
          </a:ln>
        </p:spPr>
        <p:txBody>
          <a:bodyPr>
            <a:spAutoFit/>
          </a:bodyPr>
          <a:lstStyle/>
          <a:p>
            <a:pPr>
              <a:buFont typeface="Wingdings" pitchFamily="2" charset="2"/>
              <a:buChar char="ü"/>
            </a:pPr>
            <a:r>
              <a:rPr lang="en-US" sz="2400">
                <a:latin typeface="Calibri" pitchFamily="34" charset="0"/>
              </a:rPr>
              <a:t>  </a:t>
            </a:r>
            <a:r>
              <a:rPr lang="en-US">
                <a:latin typeface="Calibri" pitchFamily="34" charset="0"/>
              </a:rPr>
              <a:t>  </a:t>
            </a:r>
            <a:r>
              <a:rPr lang="en-US" sz="2400">
                <a:latin typeface="Calibri" pitchFamily="34" charset="0"/>
              </a:rPr>
              <a:t>Multiframe in a PCM SYSTEM for supervisory signals only </a:t>
            </a:r>
          </a:p>
          <a:p>
            <a:r>
              <a:rPr lang="en-US" sz="2400">
                <a:latin typeface="Calibri" pitchFamily="34" charset="0"/>
              </a:rPr>
              <a:t>       TS16 is available. CCJTT has allocated 4bits for each channel.</a:t>
            </a:r>
          </a:p>
          <a:p>
            <a:pPr>
              <a:buFont typeface="Wingdings" pitchFamily="2" charset="2"/>
              <a:buChar char="ü"/>
            </a:pPr>
            <a:r>
              <a:rPr lang="en-US" sz="2400">
                <a:latin typeface="Calibri" pitchFamily="34" charset="0"/>
              </a:rPr>
              <a:t>    To send 30 channels supervisory signals on TS16, You need</a:t>
            </a:r>
          </a:p>
          <a:p>
            <a:r>
              <a:rPr lang="en-US" sz="2400">
                <a:latin typeface="Calibri" pitchFamily="34" charset="0"/>
              </a:rPr>
              <a:t>        15 frames.</a:t>
            </a:r>
          </a:p>
          <a:p>
            <a:pPr>
              <a:buFont typeface="Wingdings" pitchFamily="2" charset="2"/>
              <a:buChar char="ü"/>
            </a:pPr>
            <a:r>
              <a:rPr lang="en-US" sz="2400">
                <a:latin typeface="Calibri" pitchFamily="34" charset="0"/>
              </a:rPr>
              <a:t>    To align SIG TR module to SIG RX module one TS16 is used.</a:t>
            </a:r>
          </a:p>
          <a:p>
            <a:r>
              <a:rPr lang="en-US" sz="2400">
                <a:solidFill>
                  <a:srgbClr val="FF0000"/>
                </a:solidFill>
                <a:latin typeface="Calibri" pitchFamily="34" charset="0"/>
              </a:rPr>
              <a:t>        Hence Multiframe consist 16 Frames.</a:t>
            </a:r>
          </a:p>
        </p:txBody>
      </p:sp>
      <p:grpSp>
        <p:nvGrpSpPr>
          <p:cNvPr id="3" name="Group 53"/>
          <p:cNvGrpSpPr>
            <a:grpSpLocks/>
          </p:cNvGrpSpPr>
          <p:nvPr/>
        </p:nvGrpSpPr>
        <p:grpSpPr bwMode="auto">
          <a:xfrm>
            <a:off x="990600" y="3352800"/>
            <a:ext cx="6934200" cy="3276600"/>
            <a:chOff x="685800" y="3276600"/>
            <a:chExt cx="6934200" cy="3276600"/>
          </a:xfrm>
        </p:grpSpPr>
        <p:grpSp>
          <p:nvGrpSpPr>
            <p:cNvPr id="4" name="Group 28"/>
            <p:cNvGrpSpPr>
              <a:grpSpLocks/>
            </p:cNvGrpSpPr>
            <p:nvPr/>
          </p:nvGrpSpPr>
          <p:grpSpPr bwMode="auto">
            <a:xfrm>
              <a:off x="1371600" y="3962400"/>
              <a:ext cx="4953000" cy="457200"/>
              <a:chOff x="914400" y="4648200"/>
              <a:chExt cx="4953000" cy="457200"/>
            </a:xfrm>
          </p:grpSpPr>
          <p:sp>
            <p:nvSpPr>
              <p:cNvPr id="10" name="Rectangle 9"/>
              <p:cNvSpPr/>
              <p:nvPr/>
            </p:nvSpPr>
            <p:spPr>
              <a:xfrm>
                <a:off x="914400" y="4648200"/>
                <a:ext cx="4953000" cy="4572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a:off x="1828007" y="4876006"/>
                <a:ext cx="4572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01194" y="4876006"/>
                <a:ext cx="4572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418807" y="4876006"/>
                <a:ext cx="4572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6086" name="TextBox 7"/>
            <p:cNvSpPr txBox="1">
              <a:spLocks noChangeArrowheads="1"/>
            </p:cNvSpPr>
            <p:nvPr/>
          </p:nvSpPr>
          <p:spPr bwMode="auto">
            <a:xfrm>
              <a:off x="3429000" y="3516868"/>
              <a:ext cx="1143000" cy="369332"/>
            </a:xfrm>
            <a:prstGeom prst="rect">
              <a:avLst/>
            </a:prstGeom>
            <a:noFill/>
            <a:ln w="9525">
              <a:noFill/>
              <a:miter lim="800000"/>
              <a:headEnd/>
              <a:tailEnd/>
            </a:ln>
          </p:spPr>
          <p:txBody>
            <a:bodyPr>
              <a:spAutoFit/>
            </a:bodyPr>
            <a:lstStyle/>
            <a:p>
              <a:r>
                <a:rPr lang="en-US">
                  <a:latin typeface="Calibri" pitchFamily="34" charset="0"/>
                </a:rPr>
                <a:t>MF Sys</a:t>
              </a:r>
            </a:p>
          </p:txBody>
        </p:sp>
        <p:grpSp>
          <p:nvGrpSpPr>
            <p:cNvPr id="5" name="Group 28"/>
            <p:cNvGrpSpPr>
              <a:grpSpLocks/>
            </p:cNvGrpSpPr>
            <p:nvPr/>
          </p:nvGrpSpPr>
          <p:grpSpPr bwMode="auto">
            <a:xfrm>
              <a:off x="1371600" y="3429000"/>
              <a:ext cx="4953000" cy="457200"/>
              <a:chOff x="914400" y="4648200"/>
              <a:chExt cx="4953000" cy="457200"/>
            </a:xfrm>
          </p:grpSpPr>
          <p:sp>
            <p:nvSpPr>
              <p:cNvPr id="16" name="Rectangle 15"/>
              <p:cNvSpPr/>
              <p:nvPr/>
            </p:nvSpPr>
            <p:spPr>
              <a:xfrm>
                <a:off x="914400" y="4648200"/>
                <a:ext cx="4953000" cy="4572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a:xfrm rot="5400000">
                <a:off x="1828007" y="4876006"/>
                <a:ext cx="4572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418807" y="4876006"/>
                <a:ext cx="4572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oup 28"/>
            <p:cNvGrpSpPr>
              <a:grpSpLocks/>
            </p:cNvGrpSpPr>
            <p:nvPr/>
          </p:nvGrpSpPr>
          <p:grpSpPr bwMode="auto">
            <a:xfrm>
              <a:off x="1371600" y="4495800"/>
              <a:ext cx="4953000" cy="457200"/>
              <a:chOff x="914400" y="4648200"/>
              <a:chExt cx="4953000" cy="457200"/>
            </a:xfrm>
          </p:grpSpPr>
          <p:sp>
            <p:nvSpPr>
              <p:cNvPr id="21" name="Rectangle 20"/>
              <p:cNvSpPr/>
              <p:nvPr/>
            </p:nvSpPr>
            <p:spPr>
              <a:xfrm>
                <a:off x="914400" y="4648200"/>
                <a:ext cx="4953000" cy="4572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p:nvPr/>
            </p:nvCxnSpPr>
            <p:spPr>
              <a:xfrm rot="5400000">
                <a:off x="1828007" y="4876006"/>
                <a:ext cx="4572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201194" y="4876006"/>
                <a:ext cx="4572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418807" y="4876006"/>
                <a:ext cx="4572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28"/>
            <p:cNvGrpSpPr>
              <a:grpSpLocks/>
            </p:cNvGrpSpPr>
            <p:nvPr/>
          </p:nvGrpSpPr>
          <p:grpSpPr bwMode="auto">
            <a:xfrm>
              <a:off x="1371600" y="5867400"/>
              <a:ext cx="4953000" cy="457200"/>
              <a:chOff x="914400" y="4648200"/>
              <a:chExt cx="4953000" cy="457200"/>
            </a:xfrm>
          </p:grpSpPr>
          <p:sp>
            <p:nvSpPr>
              <p:cNvPr id="26" name="Rectangle 25"/>
              <p:cNvSpPr/>
              <p:nvPr/>
            </p:nvSpPr>
            <p:spPr>
              <a:xfrm>
                <a:off x="914400" y="4648200"/>
                <a:ext cx="4953000" cy="4572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 name="Straight Connector 26"/>
              <p:cNvCxnSpPr/>
              <p:nvPr/>
            </p:nvCxnSpPr>
            <p:spPr>
              <a:xfrm rot="5400000">
                <a:off x="1828007" y="4876006"/>
                <a:ext cx="4572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201194" y="4876006"/>
                <a:ext cx="4572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418807" y="4876006"/>
                <a:ext cx="457200"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p:cNvCxnSpPr/>
            <p:nvPr/>
          </p:nvCxnSpPr>
          <p:spPr>
            <a:xfrm rot="5400000">
              <a:off x="3505201" y="5408612"/>
              <a:ext cx="609600" cy="3175"/>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6091" name="TextBox 41"/>
            <p:cNvSpPr txBox="1">
              <a:spLocks noChangeArrowheads="1"/>
            </p:cNvSpPr>
            <p:nvPr/>
          </p:nvSpPr>
          <p:spPr bwMode="auto">
            <a:xfrm>
              <a:off x="2819400" y="4572000"/>
              <a:ext cx="609600" cy="369332"/>
            </a:xfrm>
            <a:prstGeom prst="rect">
              <a:avLst/>
            </a:prstGeom>
            <a:noFill/>
            <a:ln w="9525">
              <a:noFill/>
              <a:miter lim="800000"/>
              <a:headEnd/>
              <a:tailEnd/>
            </a:ln>
          </p:spPr>
          <p:txBody>
            <a:bodyPr>
              <a:spAutoFit/>
            </a:bodyPr>
            <a:lstStyle/>
            <a:p>
              <a:r>
                <a:rPr lang="en-US" dirty="0" smtClean="0">
                  <a:latin typeface="Calibri" pitchFamily="34" charset="0"/>
                </a:rPr>
                <a:t>CH2</a:t>
              </a:r>
              <a:endParaRPr lang="en-US" dirty="0">
                <a:latin typeface="Calibri" pitchFamily="34" charset="0"/>
              </a:endParaRPr>
            </a:p>
          </p:txBody>
        </p:sp>
        <p:sp>
          <p:nvSpPr>
            <p:cNvPr id="46092" name="TextBox 42"/>
            <p:cNvSpPr txBox="1">
              <a:spLocks noChangeArrowheads="1"/>
            </p:cNvSpPr>
            <p:nvPr/>
          </p:nvSpPr>
          <p:spPr bwMode="auto">
            <a:xfrm>
              <a:off x="4191000" y="4038600"/>
              <a:ext cx="685800" cy="369332"/>
            </a:xfrm>
            <a:prstGeom prst="rect">
              <a:avLst/>
            </a:prstGeom>
            <a:noFill/>
            <a:ln w="9525">
              <a:noFill/>
              <a:miter lim="800000"/>
              <a:headEnd/>
              <a:tailEnd/>
            </a:ln>
          </p:spPr>
          <p:txBody>
            <a:bodyPr>
              <a:spAutoFit/>
            </a:bodyPr>
            <a:lstStyle/>
            <a:p>
              <a:r>
                <a:rPr lang="en-US" dirty="0" smtClean="0">
                  <a:latin typeface="Calibri" pitchFamily="34" charset="0"/>
                </a:rPr>
                <a:t>CH17</a:t>
              </a:r>
              <a:endParaRPr lang="en-US" dirty="0">
                <a:latin typeface="Calibri" pitchFamily="34" charset="0"/>
              </a:endParaRPr>
            </a:p>
          </p:txBody>
        </p:sp>
        <p:sp>
          <p:nvSpPr>
            <p:cNvPr id="46093" name="TextBox 43"/>
            <p:cNvSpPr txBox="1">
              <a:spLocks noChangeArrowheads="1"/>
            </p:cNvSpPr>
            <p:nvPr/>
          </p:nvSpPr>
          <p:spPr bwMode="auto">
            <a:xfrm>
              <a:off x="2819400" y="4038600"/>
              <a:ext cx="685800" cy="369332"/>
            </a:xfrm>
            <a:prstGeom prst="rect">
              <a:avLst/>
            </a:prstGeom>
            <a:noFill/>
            <a:ln w="9525">
              <a:noFill/>
              <a:miter lim="800000"/>
              <a:headEnd/>
              <a:tailEnd/>
            </a:ln>
          </p:spPr>
          <p:txBody>
            <a:bodyPr>
              <a:spAutoFit/>
            </a:bodyPr>
            <a:lstStyle/>
            <a:p>
              <a:r>
                <a:rPr lang="en-US">
                  <a:latin typeface="Calibri" pitchFamily="34" charset="0"/>
                </a:rPr>
                <a:t>CH1</a:t>
              </a:r>
            </a:p>
          </p:txBody>
        </p:sp>
        <p:sp>
          <p:nvSpPr>
            <p:cNvPr id="46094" name="TextBox 44"/>
            <p:cNvSpPr txBox="1">
              <a:spLocks noChangeArrowheads="1"/>
            </p:cNvSpPr>
            <p:nvPr/>
          </p:nvSpPr>
          <p:spPr bwMode="auto">
            <a:xfrm>
              <a:off x="4191000" y="4572000"/>
              <a:ext cx="838200" cy="381000"/>
            </a:xfrm>
            <a:prstGeom prst="rect">
              <a:avLst/>
            </a:prstGeom>
            <a:noFill/>
            <a:ln w="9525">
              <a:noFill/>
              <a:miter lim="800000"/>
              <a:headEnd/>
              <a:tailEnd/>
            </a:ln>
          </p:spPr>
          <p:txBody>
            <a:bodyPr wrap="square">
              <a:spAutoFit/>
            </a:bodyPr>
            <a:lstStyle/>
            <a:p>
              <a:r>
                <a:rPr lang="en-US" dirty="0" smtClean="0">
                  <a:latin typeface="Calibri" pitchFamily="34" charset="0"/>
                </a:rPr>
                <a:t>CH18</a:t>
              </a:r>
              <a:endParaRPr lang="en-US" dirty="0">
                <a:latin typeface="Calibri" pitchFamily="34" charset="0"/>
              </a:endParaRPr>
            </a:p>
          </p:txBody>
        </p:sp>
        <p:sp>
          <p:nvSpPr>
            <p:cNvPr id="46095" name="TextBox 45"/>
            <p:cNvSpPr txBox="1">
              <a:spLocks noChangeArrowheads="1"/>
            </p:cNvSpPr>
            <p:nvPr/>
          </p:nvSpPr>
          <p:spPr bwMode="auto">
            <a:xfrm>
              <a:off x="2819400" y="5943600"/>
              <a:ext cx="685800" cy="369332"/>
            </a:xfrm>
            <a:prstGeom prst="rect">
              <a:avLst/>
            </a:prstGeom>
            <a:noFill/>
            <a:ln w="9525">
              <a:noFill/>
              <a:miter lim="800000"/>
              <a:headEnd/>
              <a:tailEnd/>
            </a:ln>
          </p:spPr>
          <p:txBody>
            <a:bodyPr>
              <a:spAutoFit/>
            </a:bodyPr>
            <a:lstStyle/>
            <a:p>
              <a:r>
                <a:rPr lang="en-US" dirty="0" smtClean="0">
                  <a:latin typeface="Calibri" pitchFamily="34" charset="0"/>
                </a:rPr>
                <a:t>CH15</a:t>
              </a:r>
              <a:endParaRPr lang="en-US" dirty="0">
                <a:latin typeface="Calibri" pitchFamily="34" charset="0"/>
              </a:endParaRPr>
            </a:p>
          </p:txBody>
        </p:sp>
        <p:sp>
          <p:nvSpPr>
            <p:cNvPr id="46096" name="TextBox 46"/>
            <p:cNvSpPr txBox="1">
              <a:spLocks noChangeArrowheads="1"/>
            </p:cNvSpPr>
            <p:nvPr/>
          </p:nvSpPr>
          <p:spPr bwMode="auto">
            <a:xfrm>
              <a:off x="4114800" y="5943600"/>
              <a:ext cx="685800" cy="369332"/>
            </a:xfrm>
            <a:prstGeom prst="rect">
              <a:avLst/>
            </a:prstGeom>
            <a:noFill/>
            <a:ln w="9525">
              <a:noFill/>
              <a:miter lim="800000"/>
              <a:headEnd/>
              <a:tailEnd/>
            </a:ln>
          </p:spPr>
          <p:txBody>
            <a:bodyPr>
              <a:spAutoFit/>
            </a:bodyPr>
            <a:lstStyle/>
            <a:p>
              <a:r>
                <a:rPr lang="en-US" dirty="0" smtClean="0">
                  <a:latin typeface="Calibri" pitchFamily="34" charset="0"/>
                </a:rPr>
                <a:t>CH31</a:t>
              </a:r>
              <a:endParaRPr lang="en-US" dirty="0">
                <a:latin typeface="Calibri" pitchFamily="34" charset="0"/>
              </a:endParaRPr>
            </a:p>
          </p:txBody>
        </p:sp>
        <p:sp>
          <p:nvSpPr>
            <p:cNvPr id="46097" name="TextBox 47"/>
            <p:cNvSpPr txBox="1">
              <a:spLocks noChangeArrowheads="1"/>
            </p:cNvSpPr>
            <p:nvPr/>
          </p:nvSpPr>
          <p:spPr bwMode="auto">
            <a:xfrm>
              <a:off x="685800" y="3429000"/>
              <a:ext cx="685800" cy="369332"/>
            </a:xfrm>
            <a:prstGeom prst="rect">
              <a:avLst/>
            </a:prstGeom>
            <a:noFill/>
            <a:ln w="9525">
              <a:noFill/>
              <a:miter lim="800000"/>
              <a:headEnd/>
              <a:tailEnd/>
            </a:ln>
          </p:spPr>
          <p:txBody>
            <a:bodyPr>
              <a:spAutoFit/>
            </a:bodyPr>
            <a:lstStyle/>
            <a:p>
              <a:r>
                <a:rPr lang="en-US">
                  <a:latin typeface="Calibri" pitchFamily="34" charset="0"/>
                </a:rPr>
                <a:t>f0</a:t>
              </a:r>
            </a:p>
          </p:txBody>
        </p:sp>
        <p:sp>
          <p:nvSpPr>
            <p:cNvPr id="46098" name="TextBox 48"/>
            <p:cNvSpPr txBox="1">
              <a:spLocks noChangeArrowheads="1"/>
            </p:cNvSpPr>
            <p:nvPr/>
          </p:nvSpPr>
          <p:spPr bwMode="auto">
            <a:xfrm>
              <a:off x="685800" y="3974068"/>
              <a:ext cx="685800" cy="369332"/>
            </a:xfrm>
            <a:prstGeom prst="rect">
              <a:avLst/>
            </a:prstGeom>
            <a:noFill/>
            <a:ln w="9525">
              <a:noFill/>
              <a:miter lim="800000"/>
              <a:headEnd/>
              <a:tailEnd/>
            </a:ln>
          </p:spPr>
          <p:txBody>
            <a:bodyPr>
              <a:spAutoFit/>
            </a:bodyPr>
            <a:lstStyle/>
            <a:p>
              <a:r>
                <a:rPr lang="en-US">
                  <a:latin typeface="Calibri" pitchFamily="34" charset="0"/>
                </a:rPr>
                <a:t>f1</a:t>
              </a:r>
            </a:p>
          </p:txBody>
        </p:sp>
        <p:sp>
          <p:nvSpPr>
            <p:cNvPr id="46099" name="TextBox 49"/>
            <p:cNvSpPr txBox="1">
              <a:spLocks noChangeArrowheads="1"/>
            </p:cNvSpPr>
            <p:nvPr/>
          </p:nvSpPr>
          <p:spPr bwMode="auto">
            <a:xfrm>
              <a:off x="685800" y="4507468"/>
              <a:ext cx="685800" cy="369332"/>
            </a:xfrm>
            <a:prstGeom prst="rect">
              <a:avLst/>
            </a:prstGeom>
            <a:noFill/>
            <a:ln w="9525">
              <a:noFill/>
              <a:miter lim="800000"/>
              <a:headEnd/>
              <a:tailEnd/>
            </a:ln>
          </p:spPr>
          <p:txBody>
            <a:bodyPr>
              <a:spAutoFit/>
            </a:bodyPr>
            <a:lstStyle/>
            <a:p>
              <a:r>
                <a:rPr lang="en-US">
                  <a:latin typeface="Calibri" pitchFamily="34" charset="0"/>
                </a:rPr>
                <a:t>f2</a:t>
              </a:r>
            </a:p>
          </p:txBody>
        </p:sp>
        <p:sp>
          <p:nvSpPr>
            <p:cNvPr id="46100" name="TextBox 50"/>
            <p:cNvSpPr txBox="1">
              <a:spLocks noChangeArrowheads="1"/>
            </p:cNvSpPr>
            <p:nvPr/>
          </p:nvSpPr>
          <p:spPr bwMode="auto">
            <a:xfrm>
              <a:off x="685800" y="5867400"/>
              <a:ext cx="685800" cy="369332"/>
            </a:xfrm>
            <a:prstGeom prst="rect">
              <a:avLst/>
            </a:prstGeom>
            <a:noFill/>
            <a:ln w="9525">
              <a:noFill/>
              <a:miter lim="800000"/>
              <a:headEnd/>
              <a:tailEnd/>
            </a:ln>
          </p:spPr>
          <p:txBody>
            <a:bodyPr>
              <a:spAutoFit/>
            </a:bodyPr>
            <a:lstStyle/>
            <a:p>
              <a:r>
                <a:rPr lang="en-US">
                  <a:latin typeface="Calibri" pitchFamily="34" charset="0"/>
                </a:rPr>
                <a:t>f15</a:t>
              </a:r>
            </a:p>
          </p:txBody>
        </p:sp>
        <p:sp>
          <p:nvSpPr>
            <p:cNvPr id="52" name="Right Brace 51"/>
            <p:cNvSpPr/>
            <p:nvPr/>
          </p:nvSpPr>
          <p:spPr>
            <a:xfrm>
              <a:off x="6553200" y="3276600"/>
              <a:ext cx="304800" cy="3276600"/>
            </a:xfrm>
            <a:prstGeom prst="rightBrace">
              <a:avLst>
                <a:gd name="adj1" fmla="val 8333"/>
                <a:gd name="adj2" fmla="val 503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6102" name="TextBox 52"/>
            <p:cNvSpPr txBox="1">
              <a:spLocks noChangeArrowheads="1"/>
            </p:cNvSpPr>
            <p:nvPr/>
          </p:nvSpPr>
          <p:spPr bwMode="auto">
            <a:xfrm>
              <a:off x="6934200" y="4724400"/>
              <a:ext cx="685800" cy="369332"/>
            </a:xfrm>
            <a:prstGeom prst="rect">
              <a:avLst/>
            </a:prstGeom>
            <a:noFill/>
            <a:ln w="9525">
              <a:noFill/>
              <a:miter lim="800000"/>
              <a:headEnd/>
              <a:tailEnd/>
            </a:ln>
          </p:spPr>
          <p:txBody>
            <a:bodyPr>
              <a:spAutoFit/>
            </a:bodyPr>
            <a:lstStyle/>
            <a:p>
              <a:r>
                <a:rPr lang="en-US">
                  <a:latin typeface="Calibri" pitchFamily="34" charset="0"/>
                </a:rPr>
                <a:t>2 ms</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25555" t="18668" r="25000" b="5333"/>
          <a:stretch>
            <a:fillRect/>
          </a:stretch>
        </p:blipFill>
        <p:spPr bwMode="auto">
          <a:xfrm>
            <a:off x="0" y="0"/>
            <a:ext cx="9161463" cy="6858000"/>
          </a:xfrm>
          <a:prstGeom prst="rect">
            <a:avLst/>
          </a:prstGeom>
          <a:noFill/>
          <a:ln w="9525">
            <a:noFill/>
            <a:miter lim="800000"/>
            <a:headEnd/>
            <a:tailEnd/>
          </a:ln>
        </p:spPr>
      </p:pic>
      <p:sp>
        <p:nvSpPr>
          <p:cNvPr id="3" name="Rectangle 2"/>
          <p:cNvSpPr/>
          <p:nvPr/>
        </p:nvSpPr>
        <p:spPr>
          <a:xfrm>
            <a:off x="1143000" y="9906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572000" y="9906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8001000" y="9906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001000" y="38100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001000" y="37338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077200" y="64770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648200" y="64770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143000" y="64770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143000" y="37338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495800" y="8382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rtlCol="0">
            <a:normAutofit/>
          </a:bodyPr>
          <a:lstStyle/>
          <a:p>
            <a:pPr algn="l" eaLnBrk="1" fontAlgn="auto" hangingPunct="1">
              <a:spcAft>
                <a:spcPts val="0"/>
              </a:spcAft>
              <a:defRPr/>
            </a:pPr>
            <a:r>
              <a:rPr lang="en-US" sz="4000" b="1" dirty="0" smtClean="0">
                <a:solidFill>
                  <a:schemeClr val="accent6">
                    <a:lumMod val="75000"/>
                  </a:schemeClr>
                </a:solidFill>
              </a:rPr>
              <a:t>Structure of Multiframe</a:t>
            </a:r>
            <a:endParaRPr lang="en-US" sz="4000" b="1" dirty="0">
              <a:solidFill>
                <a:schemeClr val="accent6">
                  <a:lumMod val="75000"/>
                </a:schemeClr>
              </a:solidFill>
            </a:endParaRPr>
          </a:p>
        </p:txBody>
      </p:sp>
      <p:sp>
        <p:nvSpPr>
          <p:cNvPr id="47107" name="TextBox 3"/>
          <p:cNvSpPr txBox="1">
            <a:spLocks noChangeArrowheads="1"/>
          </p:cNvSpPr>
          <p:nvPr/>
        </p:nvSpPr>
        <p:spPr bwMode="auto">
          <a:xfrm>
            <a:off x="1447800" y="1828800"/>
            <a:ext cx="533400" cy="304800"/>
          </a:xfrm>
          <a:prstGeom prst="rect">
            <a:avLst/>
          </a:prstGeom>
          <a:noFill/>
          <a:ln w="9525">
            <a:noFill/>
            <a:miter lim="800000"/>
            <a:headEnd/>
            <a:tailEnd/>
          </a:ln>
        </p:spPr>
        <p:txBody>
          <a:bodyPr>
            <a:spAutoFit/>
          </a:bodyPr>
          <a:lstStyle/>
          <a:p>
            <a:r>
              <a:rPr lang="en-US" sz="1400">
                <a:latin typeface="Calibri" pitchFamily="34" charset="0"/>
              </a:rPr>
              <a:t>TS 0</a:t>
            </a:r>
          </a:p>
        </p:txBody>
      </p:sp>
      <p:sp>
        <p:nvSpPr>
          <p:cNvPr id="47108" name="TextBox 4"/>
          <p:cNvSpPr txBox="1">
            <a:spLocks noChangeArrowheads="1"/>
          </p:cNvSpPr>
          <p:nvPr/>
        </p:nvSpPr>
        <p:spPr bwMode="auto">
          <a:xfrm>
            <a:off x="1676400" y="1447800"/>
            <a:ext cx="914400" cy="307975"/>
          </a:xfrm>
          <a:prstGeom prst="rect">
            <a:avLst/>
          </a:prstGeom>
          <a:noFill/>
          <a:ln w="9525">
            <a:noFill/>
            <a:miter lim="800000"/>
            <a:headEnd/>
            <a:tailEnd/>
          </a:ln>
        </p:spPr>
        <p:txBody>
          <a:bodyPr>
            <a:spAutoFit/>
          </a:bodyPr>
          <a:lstStyle/>
          <a:p>
            <a:r>
              <a:rPr lang="en-US" sz="1400">
                <a:latin typeface="Calibri" pitchFamily="34" charset="0"/>
              </a:rPr>
              <a:t>TS  1-15</a:t>
            </a:r>
          </a:p>
        </p:txBody>
      </p:sp>
      <p:sp>
        <p:nvSpPr>
          <p:cNvPr id="47109" name="TextBox 5"/>
          <p:cNvSpPr txBox="1">
            <a:spLocks noChangeArrowheads="1"/>
          </p:cNvSpPr>
          <p:nvPr/>
        </p:nvSpPr>
        <p:spPr bwMode="auto">
          <a:xfrm>
            <a:off x="2590800" y="1752600"/>
            <a:ext cx="609600" cy="307975"/>
          </a:xfrm>
          <a:prstGeom prst="rect">
            <a:avLst/>
          </a:prstGeom>
          <a:noFill/>
          <a:ln w="9525">
            <a:noFill/>
            <a:miter lim="800000"/>
            <a:headEnd/>
            <a:tailEnd/>
          </a:ln>
        </p:spPr>
        <p:txBody>
          <a:bodyPr>
            <a:spAutoFit/>
          </a:bodyPr>
          <a:lstStyle/>
          <a:p>
            <a:r>
              <a:rPr lang="en-US" sz="1400">
                <a:latin typeface="Calibri" pitchFamily="34" charset="0"/>
              </a:rPr>
              <a:t>TS 16</a:t>
            </a:r>
          </a:p>
        </p:txBody>
      </p:sp>
      <p:sp>
        <p:nvSpPr>
          <p:cNvPr id="47110" name="TextBox 6"/>
          <p:cNvSpPr txBox="1">
            <a:spLocks noChangeArrowheads="1"/>
          </p:cNvSpPr>
          <p:nvPr/>
        </p:nvSpPr>
        <p:spPr bwMode="auto">
          <a:xfrm>
            <a:off x="2895600" y="1371600"/>
            <a:ext cx="914400" cy="307975"/>
          </a:xfrm>
          <a:prstGeom prst="rect">
            <a:avLst/>
          </a:prstGeom>
          <a:noFill/>
          <a:ln w="9525">
            <a:noFill/>
            <a:miter lim="800000"/>
            <a:headEnd/>
            <a:tailEnd/>
          </a:ln>
        </p:spPr>
        <p:txBody>
          <a:bodyPr>
            <a:spAutoFit/>
          </a:bodyPr>
          <a:lstStyle/>
          <a:p>
            <a:r>
              <a:rPr lang="en-US" sz="1400">
                <a:latin typeface="Calibri" pitchFamily="34" charset="0"/>
              </a:rPr>
              <a:t>TS  17-31</a:t>
            </a:r>
          </a:p>
        </p:txBody>
      </p:sp>
      <p:pic>
        <p:nvPicPr>
          <p:cNvPr id="47111" name="Picture 2" descr="C:\Documents and Settings\Upul\Desktop\Sir Note\Picture\14.jpg"/>
          <p:cNvPicPr>
            <a:picLocks noChangeAspect="1" noChangeArrowheads="1"/>
          </p:cNvPicPr>
          <p:nvPr/>
        </p:nvPicPr>
        <p:blipFill>
          <a:blip r:embed="rId3" cstate="print"/>
          <a:srcRect/>
          <a:stretch>
            <a:fillRect/>
          </a:stretch>
        </p:blipFill>
        <p:spPr bwMode="auto">
          <a:xfrm>
            <a:off x="1638300" y="2105025"/>
            <a:ext cx="6591300" cy="4143375"/>
          </a:xfrm>
          <a:prstGeom prst="rect">
            <a:avLst/>
          </a:prstGeom>
          <a:noFill/>
          <a:ln w="9525">
            <a:noFill/>
            <a:miter lim="800000"/>
            <a:headEnd/>
            <a:tailEnd/>
          </a:ln>
        </p:spPr>
      </p:pic>
      <p:sp>
        <p:nvSpPr>
          <p:cNvPr id="47112" name="TextBox 8"/>
          <p:cNvSpPr txBox="1">
            <a:spLocks noChangeArrowheads="1"/>
          </p:cNvSpPr>
          <p:nvPr/>
        </p:nvSpPr>
        <p:spPr bwMode="auto">
          <a:xfrm>
            <a:off x="3429000" y="2209800"/>
            <a:ext cx="533400" cy="304800"/>
          </a:xfrm>
          <a:prstGeom prst="rect">
            <a:avLst/>
          </a:prstGeom>
          <a:noFill/>
          <a:ln w="9525">
            <a:noFill/>
            <a:miter lim="800000"/>
            <a:headEnd/>
            <a:tailEnd/>
          </a:ln>
        </p:spPr>
        <p:txBody>
          <a:bodyPr>
            <a:spAutoFit/>
          </a:bodyPr>
          <a:lstStyle/>
          <a:p>
            <a:r>
              <a:rPr lang="en-US" sz="1400">
                <a:latin typeface="Calibri" pitchFamily="34" charset="0"/>
              </a:rPr>
              <a:t>TS 0</a:t>
            </a:r>
          </a:p>
        </p:txBody>
      </p:sp>
      <p:sp>
        <p:nvSpPr>
          <p:cNvPr id="13" name="TextBox 12"/>
          <p:cNvSpPr txBox="1"/>
          <p:nvPr/>
        </p:nvSpPr>
        <p:spPr>
          <a:xfrm>
            <a:off x="2057400" y="914400"/>
            <a:ext cx="3505200" cy="369888"/>
          </a:xfrm>
          <a:prstGeom prst="rect">
            <a:avLst/>
          </a:prstGeom>
          <a:noFill/>
        </p:spPr>
        <p:txBody>
          <a:bodyPr>
            <a:spAutoFit/>
          </a:bodyPr>
          <a:lstStyle/>
          <a:p>
            <a:pPr fontAlgn="auto">
              <a:spcBef>
                <a:spcPts val="0"/>
              </a:spcBef>
              <a:spcAft>
                <a:spcPts val="0"/>
              </a:spcAft>
              <a:defRPr/>
            </a:pPr>
            <a:r>
              <a:rPr lang="en-US" dirty="0">
                <a:solidFill>
                  <a:schemeClr val="accent2">
                    <a:lumMod val="75000"/>
                  </a:schemeClr>
                </a:solidFill>
                <a:latin typeface="+mn-lt"/>
                <a:cs typeface="+mn-cs"/>
              </a:rPr>
              <a:t>One Multiframe= 16 Frames</a:t>
            </a:r>
          </a:p>
        </p:txBody>
      </p:sp>
      <p:sp>
        <p:nvSpPr>
          <p:cNvPr id="14" name="Freeform 13"/>
          <p:cNvSpPr/>
          <p:nvPr/>
        </p:nvSpPr>
        <p:spPr>
          <a:xfrm>
            <a:off x="1320800" y="2005013"/>
            <a:ext cx="649288" cy="712787"/>
          </a:xfrm>
          <a:custGeom>
            <a:avLst/>
            <a:gdLst>
              <a:gd name="connsiteX0" fmla="*/ 650384 w 650384"/>
              <a:gd name="connsiteY0" fmla="*/ 712630 h 712630"/>
              <a:gd name="connsiteX1" fmla="*/ 70834 w 650384"/>
              <a:gd name="connsiteY1" fmla="*/ 403537 h 712630"/>
              <a:gd name="connsiteX2" fmla="*/ 225381 w 650384"/>
              <a:gd name="connsiteY2" fmla="*/ 55808 h 712630"/>
              <a:gd name="connsiteX3" fmla="*/ 212502 w 650384"/>
              <a:gd name="connsiteY3" fmla="*/ 68687 h 712630"/>
            </a:gdLst>
            <a:ahLst/>
            <a:cxnLst>
              <a:cxn ang="0">
                <a:pos x="connsiteX0" y="connsiteY0"/>
              </a:cxn>
              <a:cxn ang="0">
                <a:pos x="connsiteX1" y="connsiteY1"/>
              </a:cxn>
              <a:cxn ang="0">
                <a:pos x="connsiteX2" y="connsiteY2"/>
              </a:cxn>
              <a:cxn ang="0">
                <a:pos x="connsiteX3" y="connsiteY3"/>
              </a:cxn>
            </a:cxnLst>
            <a:rect l="l" t="t" r="r" b="b"/>
            <a:pathLst>
              <a:path w="650384" h="712630">
                <a:moveTo>
                  <a:pt x="650384" y="712630"/>
                </a:moveTo>
                <a:cubicBezTo>
                  <a:pt x="396026" y="612818"/>
                  <a:pt x="141668" y="513007"/>
                  <a:pt x="70834" y="403537"/>
                </a:cubicBezTo>
                <a:cubicBezTo>
                  <a:pt x="0" y="294067"/>
                  <a:pt x="201770" y="111616"/>
                  <a:pt x="225381" y="55808"/>
                </a:cubicBezTo>
                <a:cubicBezTo>
                  <a:pt x="248992" y="0"/>
                  <a:pt x="230747" y="34343"/>
                  <a:pt x="212502" y="6868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6" name="Straight Connector 15"/>
          <p:cNvCxnSpPr>
            <a:endCxn id="47108" idx="2"/>
          </p:cNvCxnSpPr>
          <p:nvPr/>
        </p:nvCxnSpPr>
        <p:spPr>
          <a:xfrm rot="16200000" flipV="1">
            <a:off x="1868487" y="2020888"/>
            <a:ext cx="682625"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552701" y="2324100"/>
            <a:ext cx="533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7110" idx="2"/>
          </p:cNvCxnSpPr>
          <p:nvPr/>
        </p:nvCxnSpPr>
        <p:spPr>
          <a:xfrm rot="5400000" flipH="1" flipV="1">
            <a:off x="2897187" y="2058988"/>
            <a:ext cx="835025"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7118" name="TextBox 35"/>
          <p:cNvSpPr txBox="1">
            <a:spLocks noChangeArrowheads="1"/>
          </p:cNvSpPr>
          <p:nvPr/>
        </p:nvSpPr>
        <p:spPr bwMode="auto">
          <a:xfrm>
            <a:off x="5105400" y="2209800"/>
            <a:ext cx="533400" cy="304800"/>
          </a:xfrm>
          <a:prstGeom prst="rect">
            <a:avLst/>
          </a:prstGeom>
          <a:noFill/>
          <a:ln w="9525">
            <a:noFill/>
            <a:miter lim="800000"/>
            <a:headEnd/>
            <a:tailEnd/>
          </a:ln>
        </p:spPr>
        <p:txBody>
          <a:bodyPr>
            <a:spAutoFit/>
          </a:bodyPr>
          <a:lstStyle/>
          <a:p>
            <a:r>
              <a:rPr lang="en-US" sz="1400">
                <a:latin typeface="Calibri" pitchFamily="34" charset="0"/>
              </a:rPr>
              <a:t>TS 0</a:t>
            </a:r>
          </a:p>
        </p:txBody>
      </p:sp>
      <p:sp>
        <p:nvSpPr>
          <p:cNvPr id="47119" name="TextBox 36"/>
          <p:cNvSpPr txBox="1">
            <a:spLocks noChangeArrowheads="1"/>
          </p:cNvSpPr>
          <p:nvPr/>
        </p:nvSpPr>
        <p:spPr bwMode="auto">
          <a:xfrm>
            <a:off x="6858000" y="2209800"/>
            <a:ext cx="533400" cy="304800"/>
          </a:xfrm>
          <a:prstGeom prst="rect">
            <a:avLst/>
          </a:prstGeom>
          <a:noFill/>
          <a:ln w="9525">
            <a:noFill/>
            <a:miter lim="800000"/>
            <a:headEnd/>
            <a:tailEnd/>
          </a:ln>
        </p:spPr>
        <p:txBody>
          <a:bodyPr>
            <a:spAutoFit/>
          </a:bodyPr>
          <a:lstStyle/>
          <a:p>
            <a:r>
              <a:rPr lang="en-US" sz="1400">
                <a:latin typeface="Calibri" pitchFamily="34" charset="0"/>
              </a:rPr>
              <a:t>TS 0</a:t>
            </a:r>
          </a:p>
        </p:txBody>
      </p:sp>
      <p:sp>
        <p:nvSpPr>
          <p:cNvPr id="47120" name="TextBox 37"/>
          <p:cNvSpPr txBox="1">
            <a:spLocks noChangeArrowheads="1"/>
          </p:cNvSpPr>
          <p:nvPr/>
        </p:nvSpPr>
        <p:spPr bwMode="auto">
          <a:xfrm>
            <a:off x="228600" y="4419600"/>
            <a:ext cx="2971800" cy="1477963"/>
          </a:xfrm>
          <a:prstGeom prst="rect">
            <a:avLst/>
          </a:prstGeom>
          <a:noFill/>
          <a:ln w="9525">
            <a:noFill/>
            <a:miter lim="800000"/>
            <a:headEnd/>
            <a:tailEnd/>
          </a:ln>
        </p:spPr>
        <p:txBody>
          <a:bodyPr>
            <a:spAutoFit/>
          </a:bodyPr>
          <a:lstStyle/>
          <a:p>
            <a:r>
              <a:rPr lang="en-US">
                <a:latin typeface="Calibri" pitchFamily="34" charset="0"/>
              </a:rPr>
              <a:t>There are two kinds of synchronization words odd and even</a:t>
            </a:r>
          </a:p>
          <a:p>
            <a:r>
              <a:rPr lang="en-US">
                <a:latin typeface="Calibri" pitchFamily="34" charset="0"/>
              </a:rPr>
              <a:t>Odd actually synchronization Even alarm signaling</a:t>
            </a:r>
          </a:p>
        </p:txBody>
      </p:sp>
      <p:sp>
        <p:nvSpPr>
          <p:cNvPr id="47121" name="TextBox 38"/>
          <p:cNvSpPr txBox="1">
            <a:spLocks noChangeArrowheads="1"/>
          </p:cNvSpPr>
          <p:nvPr/>
        </p:nvSpPr>
        <p:spPr bwMode="auto">
          <a:xfrm>
            <a:off x="6096000" y="3810000"/>
            <a:ext cx="3276600" cy="1200150"/>
          </a:xfrm>
          <a:prstGeom prst="rect">
            <a:avLst/>
          </a:prstGeom>
          <a:noFill/>
          <a:ln w="9525">
            <a:noFill/>
            <a:miter lim="800000"/>
            <a:headEnd/>
            <a:tailEnd/>
          </a:ln>
        </p:spPr>
        <p:txBody>
          <a:bodyPr>
            <a:spAutoFit/>
          </a:bodyPr>
          <a:lstStyle/>
          <a:p>
            <a:r>
              <a:rPr lang="en-US">
                <a:latin typeface="Calibri" pitchFamily="34" charset="0"/>
              </a:rPr>
              <a:t>F0 TS16 is used for Multiframe alignment all other TS16 are used for Channel Associated signaling</a:t>
            </a:r>
          </a:p>
        </p:txBody>
      </p:sp>
      <p:cxnSp>
        <p:nvCxnSpPr>
          <p:cNvPr id="41" name="Straight Arrow Connector 40"/>
          <p:cNvCxnSpPr/>
          <p:nvPr/>
        </p:nvCxnSpPr>
        <p:spPr>
          <a:xfrm flipV="1">
            <a:off x="5410200" y="4267200"/>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45"/>
          <p:cNvGrpSpPr>
            <a:grpSpLocks/>
          </p:cNvGrpSpPr>
          <p:nvPr/>
        </p:nvGrpSpPr>
        <p:grpSpPr bwMode="auto">
          <a:xfrm>
            <a:off x="1371600" y="4248150"/>
            <a:ext cx="1268413" cy="247650"/>
            <a:chOff x="1371600" y="4247882"/>
            <a:chExt cx="1268569" cy="247918"/>
          </a:xfrm>
        </p:grpSpPr>
        <p:sp>
          <p:nvSpPr>
            <p:cNvPr id="43" name="Freeform 42"/>
            <p:cNvSpPr/>
            <p:nvPr/>
          </p:nvSpPr>
          <p:spPr>
            <a:xfrm>
              <a:off x="1377951" y="4247882"/>
              <a:ext cx="1262218" cy="208188"/>
            </a:xfrm>
            <a:custGeom>
              <a:avLst/>
              <a:gdLst>
                <a:gd name="connsiteX0" fmla="*/ 1262130 w 1262130"/>
                <a:gd name="connsiteY0" fmla="*/ 208208 h 208208"/>
                <a:gd name="connsiteX1" fmla="*/ 244699 w 1262130"/>
                <a:gd name="connsiteY1" fmla="*/ 2146 h 208208"/>
                <a:gd name="connsiteX2" fmla="*/ 0 w 1262130"/>
                <a:gd name="connsiteY2" fmla="*/ 195329 h 208208"/>
                <a:gd name="connsiteX3" fmla="*/ 0 w 1262130"/>
                <a:gd name="connsiteY3" fmla="*/ 195329 h 208208"/>
              </a:gdLst>
              <a:ahLst/>
              <a:cxnLst>
                <a:cxn ang="0">
                  <a:pos x="connsiteX0" y="connsiteY0"/>
                </a:cxn>
                <a:cxn ang="0">
                  <a:pos x="connsiteX1" y="connsiteY1"/>
                </a:cxn>
                <a:cxn ang="0">
                  <a:pos x="connsiteX2" y="connsiteY2"/>
                </a:cxn>
                <a:cxn ang="0">
                  <a:pos x="connsiteX3" y="connsiteY3"/>
                </a:cxn>
              </a:cxnLst>
              <a:rect l="l" t="t" r="r" b="b"/>
              <a:pathLst>
                <a:path w="1262130" h="208208">
                  <a:moveTo>
                    <a:pt x="1262130" y="208208"/>
                  </a:moveTo>
                  <a:cubicBezTo>
                    <a:pt x="858592" y="106250"/>
                    <a:pt x="455054" y="4292"/>
                    <a:pt x="244699" y="2146"/>
                  </a:cubicBezTo>
                  <a:cubicBezTo>
                    <a:pt x="34344" y="0"/>
                    <a:pt x="0" y="195329"/>
                    <a:pt x="0" y="195329"/>
                  </a:cubicBezTo>
                  <a:lnTo>
                    <a:pt x="0" y="195329"/>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45" name="Straight Arrow Connector 44"/>
            <p:cNvCxnSpPr>
              <a:stCxn id="43" idx="2"/>
            </p:cNvCxnSpPr>
            <p:nvPr/>
          </p:nvCxnSpPr>
          <p:spPr>
            <a:xfrm flipH="1">
              <a:off x="1371600" y="4443356"/>
              <a:ext cx="6351" cy="52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7124" name="TextBox 46"/>
          <p:cNvSpPr txBox="1">
            <a:spLocks noChangeArrowheads="1"/>
          </p:cNvSpPr>
          <p:nvPr/>
        </p:nvSpPr>
        <p:spPr bwMode="auto">
          <a:xfrm>
            <a:off x="6934200" y="1597025"/>
            <a:ext cx="1828800" cy="338138"/>
          </a:xfrm>
          <a:prstGeom prst="rect">
            <a:avLst/>
          </a:prstGeom>
          <a:noFill/>
          <a:ln w="9525">
            <a:noFill/>
            <a:miter lim="800000"/>
            <a:headEnd/>
            <a:tailEnd/>
          </a:ln>
        </p:spPr>
        <p:txBody>
          <a:bodyPr>
            <a:spAutoFit/>
          </a:bodyPr>
          <a:lstStyle/>
          <a:p>
            <a:r>
              <a:rPr lang="en-US" sz="1600">
                <a:latin typeface="Calibri" pitchFamily="34" charset="0"/>
              </a:rPr>
              <a:t>Practical Channels</a:t>
            </a:r>
          </a:p>
        </p:txBody>
      </p:sp>
      <p:sp>
        <p:nvSpPr>
          <p:cNvPr id="47125" name="TextBox 47"/>
          <p:cNvSpPr txBox="1">
            <a:spLocks noChangeArrowheads="1"/>
          </p:cNvSpPr>
          <p:nvPr/>
        </p:nvSpPr>
        <p:spPr bwMode="auto">
          <a:xfrm>
            <a:off x="7848600" y="2057400"/>
            <a:ext cx="685800" cy="261938"/>
          </a:xfrm>
          <a:prstGeom prst="rect">
            <a:avLst/>
          </a:prstGeom>
          <a:noFill/>
          <a:ln w="9525">
            <a:noFill/>
            <a:miter lim="800000"/>
            <a:headEnd/>
            <a:tailEnd/>
          </a:ln>
        </p:spPr>
        <p:txBody>
          <a:bodyPr>
            <a:spAutoFit/>
          </a:bodyPr>
          <a:lstStyle/>
          <a:p>
            <a:r>
              <a:rPr lang="en-US" sz="1100">
                <a:latin typeface="Calibri" pitchFamily="34" charset="0"/>
              </a:rPr>
              <a:t>1</a:t>
            </a:r>
          </a:p>
        </p:txBody>
      </p:sp>
      <p:sp>
        <p:nvSpPr>
          <p:cNvPr id="47126" name="TextBox 48"/>
          <p:cNvSpPr txBox="1">
            <a:spLocks noChangeArrowheads="1"/>
          </p:cNvSpPr>
          <p:nvPr/>
        </p:nvSpPr>
        <p:spPr bwMode="auto">
          <a:xfrm>
            <a:off x="7848600" y="2176463"/>
            <a:ext cx="685800" cy="261937"/>
          </a:xfrm>
          <a:prstGeom prst="rect">
            <a:avLst/>
          </a:prstGeom>
          <a:noFill/>
          <a:ln w="9525">
            <a:noFill/>
            <a:miter lim="800000"/>
            <a:headEnd/>
            <a:tailEnd/>
          </a:ln>
        </p:spPr>
        <p:txBody>
          <a:bodyPr>
            <a:spAutoFit/>
          </a:bodyPr>
          <a:lstStyle/>
          <a:p>
            <a:r>
              <a:rPr lang="en-US" sz="1100">
                <a:latin typeface="Calibri" pitchFamily="34" charset="0"/>
              </a:rPr>
              <a:t>2</a:t>
            </a:r>
          </a:p>
        </p:txBody>
      </p:sp>
      <p:sp>
        <p:nvSpPr>
          <p:cNvPr id="47127" name="TextBox 49"/>
          <p:cNvSpPr txBox="1">
            <a:spLocks noChangeArrowheads="1"/>
          </p:cNvSpPr>
          <p:nvPr/>
        </p:nvSpPr>
        <p:spPr bwMode="auto">
          <a:xfrm>
            <a:off x="7848600" y="2374900"/>
            <a:ext cx="685800" cy="261938"/>
          </a:xfrm>
          <a:prstGeom prst="rect">
            <a:avLst/>
          </a:prstGeom>
          <a:noFill/>
          <a:ln w="9525">
            <a:noFill/>
            <a:miter lim="800000"/>
            <a:headEnd/>
            <a:tailEnd/>
          </a:ln>
        </p:spPr>
        <p:txBody>
          <a:bodyPr>
            <a:spAutoFit/>
          </a:bodyPr>
          <a:lstStyle/>
          <a:p>
            <a:r>
              <a:rPr lang="en-US" sz="1100">
                <a:latin typeface="Calibri" pitchFamily="34" charset="0"/>
              </a:rPr>
              <a:t>15</a:t>
            </a:r>
          </a:p>
        </p:txBody>
      </p:sp>
      <p:sp>
        <p:nvSpPr>
          <p:cNvPr id="47128" name="TextBox 50"/>
          <p:cNvSpPr txBox="1">
            <a:spLocks noChangeArrowheads="1"/>
          </p:cNvSpPr>
          <p:nvPr/>
        </p:nvSpPr>
        <p:spPr bwMode="auto">
          <a:xfrm>
            <a:off x="7848600" y="2633663"/>
            <a:ext cx="685800" cy="261937"/>
          </a:xfrm>
          <a:prstGeom prst="rect">
            <a:avLst/>
          </a:prstGeom>
          <a:noFill/>
          <a:ln w="9525">
            <a:noFill/>
            <a:miter lim="800000"/>
            <a:headEnd/>
            <a:tailEnd/>
          </a:ln>
        </p:spPr>
        <p:txBody>
          <a:bodyPr>
            <a:spAutoFit/>
          </a:bodyPr>
          <a:lstStyle/>
          <a:p>
            <a:r>
              <a:rPr lang="en-US" sz="1100">
                <a:latin typeface="Calibri" pitchFamily="34" charset="0"/>
              </a:rPr>
              <a:t>17</a:t>
            </a:r>
          </a:p>
        </p:txBody>
      </p:sp>
      <p:sp>
        <p:nvSpPr>
          <p:cNvPr id="47129" name="TextBox 51"/>
          <p:cNvSpPr txBox="1">
            <a:spLocks noChangeArrowheads="1"/>
          </p:cNvSpPr>
          <p:nvPr/>
        </p:nvSpPr>
        <p:spPr bwMode="auto">
          <a:xfrm>
            <a:off x="7848600" y="3289300"/>
            <a:ext cx="685800" cy="261938"/>
          </a:xfrm>
          <a:prstGeom prst="rect">
            <a:avLst/>
          </a:prstGeom>
          <a:noFill/>
          <a:ln w="9525">
            <a:noFill/>
            <a:miter lim="800000"/>
            <a:headEnd/>
            <a:tailEnd/>
          </a:ln>
        </p:spPr>
        <p:txBody>
          <a:bodyPr>
            <a:spAutoFit/>
          </a:bodyPr>
          <a:lstStyle/>
          <a:p>
            <a:r>
              <a:rPr lang="en-US" sz="1100">
                <a:latin typeface="Calibri" pitchFamily="34" charset="0"/>
              </a:rPr>
              <a:t>31</a:t>
            </a:r>
          </a:p>
        </p:txBody>
      </p:sp>
      <p:cxnSp>
        <p:nvCxnSpPr>
          <p:cNvPr id="29" name="Straight Connector 28"/>
          <p:cNvCxnSpPr/>
          <p:nvPr/>
        </p:nvCxnSpPr>
        <p:spPr>
          <a:xfrm rot="5400000">
            <a:off x="7772401" y="3122612"/>
            <a:ext cx="457200" cy="317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rot="5400000">
            <a:off x="7963694" y="2628106"/>
            <a:ext cx="76200" cy="158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rot="5400000">
            <a:off x="7963694" y="2399506"/>
            <a:ext cx="76200" cy="158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pic>
        <p:nvPicPr>
          <p:cNvPr id="5123"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t>Pcm equipment</a:t>
            </a:r>
            <a:endParaRPr lang="en-US" smtClean="0"/>
          </a:p>
        </p:txBody>
      </p:sp>
      <p:pic>
        <p:nvPicPr>
          <p:cNvPr id="6147" name="Picture 2"/>
          <p:cNvPicPr>
            <a:picLocks noGrp="1" noChangeAspect="1" noChangeArrowheads="1"/>
          </p:cNvPicPr>
          <p:nvPr>
            <p:ph idx="1"/>
          </p:nvPr>
        </p:nvPicPr>
        <p:blipFill>
          <a:blip r:embed="rId2" cstate="print"/>
          <a:srcRect/>
          <a:stretch>
            <a:fillRect/>
          </a:stretch>
        </p:blipFill>
        <p:spPr>
          <a:xfrm>
            <a:off x="71438" y="1071563"/>
            <a:ext cx="9572625" cy="5786437"/>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Pcm equipment(2) contd</a:t>
            </a:r>
            <a:endParaRPr lang="en-US" smtClean="0"/>
          </a:p>
        </p:txBody>
      </p:sp>
      <p:pic>
        <p:nvPicPr>
          <p:cNvPr id="7171" name="Picture 2"/>
          <p:cNvPicPr>
            <a:picLocks noGrp="1" noChangeAspect="1" noChangeArrowheads="1"/>
          </p:cNvPicPr>
          <p:nvPr>
            <p:ph idx="1"/>
          </p:nvPr>
        </p:nvPicPr>
        <p:blipFill>
          <a:blip r:embed="rId2" cstate="print"/>
          <a:srcRect/>
          <a:stretch>
            <a:fillRect/>
          </a:stretch>
        </p:blipFill>
        <p:spPr>
          <a:xfrm>
            <a:off x="1281113" y="1671638"/>
            <a:ext cx="6581775" cy="43815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normAutofit/>
          </a:bodyPr>
          <a:lstStyle/>
          <a:p>
            <a:pPr algn="r" eaLnBrk="1" fontAlgn="auto" hangingPunct="1">
              <a:spcAft>
                <a:spcPts val="0"/>
              </a:spcAft>
              <a:defRPr/>
            </a:pPr>
            <a:r>
              <a:rPr lang="en-US" sz="4000" dirty="0" smtClean="0">
                <a:solidFill>
                  <a:schemeClr val="accent6">
                    <a:lumMod val="75000"/>
                  </a:schemeClr>
                </a:solidFill>
              </a:rPr>
              <a:t>Cont…</a:t>
            </a:r>
            <a:endParaRPr lang="en-US" sz="4000" dirty="0">
              <a:solidFill>
                <a:schemeClr val="accent6">
                  <a:lumMod val="75000"/>
                </a:schemeClr>
              </a:solidFill>
            </a:endParaRPr>
          </a:p>
        </p:txBody>
      </p:sp>
      <p:sp>
        <p:nvSpPr>
          <p:cNvPr id="20483" name="Content Placeholder 2"/>
          <p:cNvSpPr>
            <a:spLocks noGrp="1"/>
          </p:cNvSpPr>
          <p:nvPr>
            <p:ph idx="1"/>
          </p:nvPr>
        </p:nvSpPr>
        <p:spPr/>
        <p:txBody>
          <a:bodyPr/>
          <a:lstStyle/>
          <a:p>
            <a:pPr eaLnBrk="1" hangingPunct="1">
              <a:buFont typeface="Wingdings" pitchFamily="2" charset="2"/>
              <a:buChar char="§"/>
            </a:pPr>
            <a:r>
              <a:rPr lang="en-US" sz="2400" smtClean="0"/>
              <a:t> Quantizing</a:t>
            </a:r>
          </a:p>
          <a:p>
            <a:pPr lvl="1" eaLnBrk="1" hangingPunct="1">
              <a:buFont typeface="Wingdings" pitchFamily="2" charset="2"/>
              <a:buChar char="ü"/>
            </a:pPr>
            <a:r>
              <a:rPr lang="en-US" sz="2200" smtClean="0"/>
              <a:t>Equate the sample to a quantize level.</a:t>
            </a:r>
          </a:p>
          <a:p>
            <a:pPr lvl="1" eaLnBrk="1" hangingPunct="1">
              <a:buFont typeface="Wingdings" pitchFamily="2" charset="2"/>
              <a:buChar char="ü"/>
            </a:pPr>
            <a:r>
              <a:rPr lang="en-US" sz="2200" smtClean="0"/>
              <a:t>Then transmit verification will be easy at the receiver</a:t>
            </a:r>
          </a:p>
          <a:p>
            <a:pPr lvl="1" eaLnBrk="1" hangingPunct="1">
              <a:buFont typeface="Wingdings" pitchFamily="2" charset="2"/>
              <a:buChar char="ü"/>
            </a:pPr>
            <a:r>
              <a:rPr lang="en-US" sz="2200" smtClean="0"/>
              <a:t>Quantizing noise is inevitable</a:t>
            </a:r>
          </a:p>
          <a:p>
            <a:pPr eaLnBrk="1" hangingPunct="1">
              <a:buFont typeface="Wingdings" pitchFamily="2" charset="2"/>
              <a:buChar char="ü"/>
            </a:pPr>
            <a:endParaRPr lang="en-US" sz="2400" smtClean="0"/>
          </a:p>
          <a:p>
            <a:pPr eaLnBrk="1" hangingPunct="1">
              <a:buFont typeface="Wingdings" pitchFamily="2" charset="2"/>
              <a:buChar char="§"/>
            </a:pPr>
            <a:r>
              <a:rPr lang="en-US" sz="2400" smtClean="0"/>
              <a:t> Encoding</a:t>
            </a:r>
          </a:p>
          <a:p>
            <a:pPr lvl="1" eaLnBrk="1" hangingPunct="1">
              <a:buFont typeface="Wingdings" pitchFamily="2" charset="2"/>
              <a:buChar char="ü"/>
            </a:pPr>
            <a:r>
              <a:rPr lang="en-US" sz="2000" smtClean="0"/>
              <a:t> </a:t>
            </a:r>
            <a:r>
              <a:rPr lang="en-US" sz="2200" smtClean="0"/>
              <a:t>Convert this quantized level in to binary level</a:t>
            </a:r>
          </a:p>
          <a:p>
            <a:pPr lvl="1" eaLnBrk="1" hangingPunct="1">
              <a:buFont typeface="Wingdings" pitchFamily="2" charset="2"/>
              <a:buChar char="ü"/>
            </a:pPr>
            <a:r>
              <a:rPr lang="en-US" sz="2200" smtClean="0"/>
              <a:t>Verification will be more easy</a:t>
            </a:r>
          </a:p>
          <a:p>
            <a:pPr eaLnBrk="1" hangingPunct="1">
              <a:buFont typeface="Arial" charset="0"/>
              <a:buNone/>
            </a:pPr>
            <a:endParaRPr lang="en-US" sz="24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868362"/>
          </a:xfrm>
        </p:spPr>
        <p:txBody>
          <a:bodyPr rtlCol="0">
            <a:normAutofit/>
          </a:bodyPr>
          <a:lstStyle/>
          <a:p>
            <a:pPr algn="l" eaLnBrk="1" fontAlgn="auto" hangingPunct="1">
              <a:spcAft>
                <a:spcPts val="0"/>
              </a:spcAft>
              <a:defRPr/>
            </a:pPr>
            <a:r>
              <a:rPr lang="en-US" sz="4000" b="1" dirty="0" smtClean="0">
                <a:solidFill>
                  <a:schemeClr val="accent6">
                    <a:lumMod val="75000"/>
                  </a:schemeClr>
                </a:solidFill>
              </a:rPr>
              <a:t>Quantizing</a:t>
            </a:r>
            <a:endParaRPr lang="en-US" sz="4000" b="1" dirty="0">
              <a:solidFill>
                <a:schemeClr val="accent6">
                  <a:lumMod val="75000"/>
                </a:schemeClr>
              </a:solidFill>
            </a:endParaRPr>
          </a:p>
        </p:txBody>
      </p:sp>
      <p:sp>
        <p:nvSpPr>
          <p:cNvPr id="21507" name="TextBox 3"/>
          <p:cNvSpPr txBox="1">
            <a:spLocks noChangeArrowheads="1"/>
          </p:cNvSpPr>
          <p:nvPr/>
        </p:nvSpPr>
        <p:spPr bwMode="auto">
          <a:xfrm>
            <a:off x="533400" y="1219200"/>
            <a:ext cx="8305800" cy="5478463"/>
          </a:xfrm>
          <a:prstGeom prst="rect">
            <a:avLst/>
          </a:prstGeom>
          <a:noFill/>
          <a:ln w="9525">
            <a:noFill/>
            <a:miter lim="800000"/>
            <a:headEnd/>
            <a:tailEnd/>
          </a:ln>
        </p:spPr>
        <p:txBody>
          <a:bodyPr>
            <a:spAutoFit/>
          </a:bodyPr>
          <a:lstStyle/>
          <a:p>
            <a:pPr>
              <a:spcBef>
                <a:spcPts val="600"/>
              </a:spcBef>
            </a:pPr>
            <a:r>
              <a:rPr lang="en-US" sz="2400">
                <a:latin typeface="Calibri" pitchFamily="34" charset="0"/>
              </a:rPr>
              <a:t>the samples will be equate to 1/256 levels In linear quantizing  S/N is good only for high valued samples and 90% of the samples are within ½ of maximum voltages Hence linear quantizing is not used.</a:t>
            </a: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endParaRPr lang="en-US" sz="1400">
              <a:latin typeface="Calibri" pitchFamily="34" charset="0"/>
            </a:endParaRPr>
          </a:p>
          <a:p>
            <a:r>
              <a:rPr lang="en-US" sz="2400">
                <a:latin typeface="Calibri" pitchFamily="34" charset="0"/>
              </a:rPr>
              <a:t>Hence Quantizing Noise (∆V) is inherent in PCM transmission, since there is a difference between actual sample to Quantized level.</a:t>
            </a:r>
          </a:p>
          <a:p>
            <a:endParaRPr lang="en-US" sz="1400">
              <a:latin typeface="Calibri" pitchFamily="34" charset="0"/>
            </a:endParaRPr>
          </a:p>
        </p:txBody>
      </p:sp>
      <p:pic>
        <p:nvPicPr>
          <p:cNvPr id="21508" name="Picture 2" descr="C:\Documents and Settings\Upul\Desktop\Sir Note\Picture\7.jpg"/>
          <p:cNvPicPr>
            <a:picLocks noChangeAspect="1" noChangeArrowheads="1"/>
          </p:cNvPicPr>
          <p:nvPr/>
        </p:nvPicPr>
        <p:blipFill>
          <a:blip r:embed="rId2" cstate="print"/>
          <a:srcRect/>
          <a:stretch>
            <a:fillRect/>
          </a:stretch>
        </p:blipFill>
        <p:spPr bwMode="auto">
          <a:xfrm>
            <a:off x="1143000" y="2770188"/>
            <a:ext cx="5715000" cy="1944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33400"/>
            <a:ext cx="8229600" cy="1143000"/>
          </a:xfrm>
        </p:spPr>
        <p:txBody>
          <a:bodyPr/>
          <a:lstStyle/>
          <a:p>
            <a:pPr eaLnBrk="1" hangingPunct="1"/>
            <a:r>
              <a:rPr lang="en-US" sz="3600" u="sng" smtClean="0">
                <a:solidFill>
                  <a:srgbClr val="FF0000"/>
                </a:solidFill>
              </a:rPr>
              <a:t>Exercise 1:</a:t>
            </a:r>
            <a:r>
              <a:rPr lang="en-US" sz="3600" u="sng" smtClean="0"/>
              <a:t/>
            </a:r>
            <a:br>
              <a:rPr lang="en-US" sz="3600" u="sng" smtClean="0"/>
            </a:br>
            <a:r>
              <a:rPr lang="en-US" sz="3600" u="sng" smtClean="0"/>
              <a:t>Convert the following denary numbers to binary(Don’t use the method of dividing by 2, use the finger method)</a:t>
            </a:r>
          </a:p>
        </p:txBody>
      </p:sp>
      <p:sp>
        <p:nvSpPr>
          <p:cNvPr id="22531" name="Content Placeholder 2"/>
          <p:cNvSpPr>
            <a:spLocks noGrp="1"/>
          </p:cNvSpPr>
          <p:nvPr>
            <p:ph idx="1"/>
          </p:nvPr>
        </p:nvSpPr>
        <p:spPr>
          <a:xfrm>
            <a:off x="533400" y="2667000"/>
            <a:ext cx="8229600" cy="4525963"/>
          </a:xfrm>
        </p:spPr>
        <p:txBody>
          <a:bodyPr/>
          <a:lstStyle/>
          <a:p>
            <a:pPr eaLnBrk="1" hangingPunct="1"/>
            <a:r>
              <a:rPr lang="en-US" smtClean="0"/>
              <a:t>(a) 5					(g) 520</a:t>
            </a:r>
          </a:p>
          <a:p>
            <a:pPr eaLnBrk="1" hangingPunct="1"/>
            <a:r>
              <a:rPr lang="en-US" smtClean="0"/>
              <a:t>(b) 9					 (h) 1028</a:t>
            </a:r>
          </a:p>
          <a:p>
            <a:pPr eaLnBrk="1" hangingPunct="1"/>
            <a:r>
              <a:rPr lang="en-US" smtClean="0"/>
              <a:t>(c) 16					 (i)  2050</a:t>
            </a:r>
          </a:p>
          <a:p>
            <a:pPr eaLnBrk="1" hangingPunct="1"/>
            <a:r>
              <a:rPr lang="en-US" smtClean="0"/>
              <a:t>(d)33					 (j) 4100</a:t>
            </a:r>
          </a:p>
          <a:p>
            <a:pPr eaLnBrk="1" hangingPunct="1"/>
            <a:r>
              <a:rPr lang="en-US" smtClean="0"/>
              <a:t>(e) 67					 (k) 8200</a:t>
            </a:r>
          </a:p>
          <a:p>
            <a:pPr eaLnBrk="1" hangingPunct="1"/>
            <a:r>
              <a:rPr lang="en-US" smtClean="0"/>
              <a:t>(f) 120 				           (l) 16401</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Answer to Exercise 1</a:t>
            </a:r>
          </a:p>
        </p:txBody>
      </p:sp>
      <p:sp>
        <p:nvSpPr>
          <p:cNvPr id="23555" name="Content Placeholder 2"/>
          <p:cNvSpPr>
            <a:spLocks noGrp="1"/>
          </p:cNvSpPr>
          <p:nvPr>
            <p:ph idx="1"/>
          </p:nvPr>
        </p:nvSpPr>
        <p:spPr>
          <a:xfrm>
            <a:off x="-152400" y="1600200"/>
            <a:ext cx="9525000" cy="5257800"/>
          </a:xfrm>
        </p:spPr>
        <p:txBody>
          <a:bodyPr/>
          <a:lstStyle/>
          <a:p>
            <a:pPr eaLnBrk="1" hangingPunct="1"/>
            <a:r>
              <a:rPr lang="en-US" sz="2800" smtClean="0"/>
              <a:t>(a) 5=</a:t>
            </a:r>
            <a:r>
              <a:rPr lang="en-US" sz="2800" smtClean="0">
                <a:solidFill>
                  <a:srgbClr val="FF0000"/>
                </a:solidFill>
              </a:rPr>
              <a:t>101</a:t>
            </a:r>
            <a:r>
              <a:rPr lang="en-US" sz="2800" smtClean="0"/>
              <a:t>		  		     (b) 9=</a:t>
            </a:r>
            <a:r>
              <a:rPr lang="en-US" sz="2800" smtClean="0">
                <a:solidFill>
                  <a:srgbClr val="FF0000"/>
                </a:solidFill>
              </a:rPr>
              <a:t>1001</a:t>
            </a:r>
          </a:p>
          <a:p>
            <a:pPr eaLnBrk="1" hangingPunct="1"/>
            <a:r>
              <a:rPr lang="en-US" sz="2800" smtClean="0"/>
              <a:t>(c) 16=</a:t>
            </a:r>
            <a:r>
              <a:rPr lang="en-US" sz="2800" smtClean="0">
                <a:solidFill>
                  <a:srgbClr val="FF0000"/>
                </a:solidFill>
              </a:rPr>
              <a:t>10000</a:t>
            </a:r>
            <a:r>
              <a:rPr lang="en-US" sz="2800" smtClean="0"/>
              <a:t> 		  	     (d)33=</a:t>
            </a:r>
            <a:r>
              <a:rPr lang="en-US" sz="2800" smtClean="0">
                <a:solidFill>
                  <a:srgbClr val="FF0000"/>
                </a:solidFill>
              </a:rPr>
              <a:t>100001</a:t>
            </a:r>
          </a:p>
          <a:p>
            <a:pPr eaLnBrk="1" hangingPunct="1"/>
            <a:r>
              <a:rPr lang="en-US" sz="2800" smtClean="0"/>
              <a:t>(e) 67=</a:t>
            </a:r>
            <a:r>
              <a:rPr lang="en-US" sz="2800" smtClean="0">
                <a:solidFill>
                  <a:srgbClr val="FF0000"/>
                </a:solidFill>
              </a:rPr>
              <a:t>1000011 </a:t>
            </a:r>
            <a:r>
              <a:rPr lang="en-US" sz="2800" smtClean="0"/>
              <a:t>	                            (f) 120=</a:t>
            </a:r>
            <a:r>
              <a:rPr lang="en-US" sz="2800" smtClean="0">
                <a:solidFill>
                  <a:srgbClr val="FF0000"/>
                </a:solidFill>
              </a:rPr>
              <a:t>1111000</a:t>
            </a:r>
            <a:r>
              <a:rPr lang="en-US" sz="2800" smtClean="0"/>
              <a:t> 	</a:t>
            </a:r>
          </a:p>
          <a:p>
            <a:pPr eaLnBrk="1" hangingPunct="1"/>
            <a:r>
              <a:rPr lang="en-US" sz="2800" smtClean="0"/>
              <a:t>(g) 520=</a:t>
            </a:r>
            <a:r>
              <a:rPr lang="en-US" sz="2800" smtClean="0">
                <a:solidFill>
                  <a:srgbClr val="FF0000"/>
                </a:solidFill>
              </a:rPr>
              <a:t>1000001000 </a:t>
            </a:r>
            <a:r>
              <a:rPr lang="en-US" sz="2800" smtClean="0"/>
              <a:t>                   (h) 1028=</a:t>
            </a:r>
            <a:r>
              <a:rPr lang="en-US" sz="2800" smtClean="0">
                <a:solidFill>
                  <a:srgbClr val="FF0000"/>
                </a:solidFill>
              </a:rPr>
              <a:t>10000000100</a:t>
            </a:r>
          </a:p>
          <a:p>
            <a:pPr eaLnBrk="1" hangingPunct="1">
              <a:buFont typeface="Arial" charset="0"/>
              <a:buNone/>
            </a:pPr>
            <a:r>
              <a:rPr lang="en-US" sz="2800" smtClean="0"/>
              <a:t>     (i)  2050=</a:t>
            </a:r>
            <a:r>
              <a:rPr lang="en-US" sz="2800" smtClean="0">
                <a:solidFill>
                  <a:srgbClr val="FF0000"/>
                </a:solidFill>
              </a:rPr>
              <a:t>100000000010 </a:t>
            </a:r>
            <a:r>
              <a:rPr lang="en-US" sz="2800" smtClean="0"/>
              <a:t>            (j) 4100=</a:t>
            </a:r>
            <a:r>
              <a:rPr lang="en-US" sz="2800" smtClean="0">
                <a:solidFill>
                  <a:srgbClr val="FF0000"/>
                </a:solidFill>
              </a:rPr>
              <a:t>1000000000100</a:t>
            </a:r>
          </a:p>
          <a:p>
            <a:pPr eaLnBrk="1" hangingPunct="1"/>
            <a:r>
              <a:rPr lang="en-US" sz="2800" smtClean="0"/>
              <a:t> (k) 8200=</a:t>
            </a:r>
            <a:r>
              <a:rPr lang="en-US" sz="2800" smtClean="0">
                <a:solidFill>
                  <a:srgbClr val="FF0000"/>
                </a:solidFill>
              </a:rPr>
              <a:t>10000000001000</a:t>
            </a:r>
            <a:r>
              <a:rPr lang="en-US" sz="2800" smtClean="0"/>
              <a:t>	     (l) 16401=</a:t>
            </a:r>
            <a:r>
              <a:rPr lang="en-US" sz="2800" smtClean="0">
                <a:solidFill>
                  <a:srgbClr val="FF0000"/>
                </a:solidFill>
              </a:rPr>
              <a:t>100000000010001</a:t>
            </a:r>
            <a:r>
              <a:rPr lang="en-US" sz="2800" smtClean="0"/>
              <a:t> 	</a:t>
            </a:r>
          </a:p>
          <a:p>
            <a:pPr eaLnBrk="1" hangingPunct="1"/>
            <a:r>
              <a:rPr lang="en-US" sz="2800" smtClean="0"/>
              <a:t>	</a:t>
            </a:r>
          </a:p>
          <a:p>
            <a:pPr eaLnBrk="1" hangingPunct="1"/>
            <a:r>
              <a:rPr lang="en-US"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9600"/>
            <a:ext cx="8229600" cy="1143000"/>
          </a:xfrm>
        </p:spPr>
        <p:txBody>
          <a:bodyPr/>
          <a:lstStyle/>
          <a:p>
            <a:pPr eaLnBrk="1" hangingPunct="1"/>
            <a:r>
              <a:rPr lang="en-US" u="sng" smtClean="0">
                <a:solidFill>
                  <a:srgbClr val="FF0000"/>
                </a:solidFill>
              </a:rPr>
              <a:t>Exercise 2</a:t>
            </a:r>
            <a:r>
              <a:rPr lang="en-US" u="sng" smtClean="0"/>
              <a:t/>
            </a:r>
            <a:br>
              <a:rPr lang="en-US" u="sng" smtClean="0"/>
            </a:br>
            <a:r>
              <a:rPr lang="en-US" u="sng" smtClean="0"/>
              <a:t>Convert the following from binary to Denary(Using fingers only)</a:t>
            </a:r>
          </a:p>
        </p:txBody>
      </p:sp>
      <p:sp>
        <p:nvSpPr>
          <p:cNvPr id="24579" name="Content Placeholder 2"/>
          <p:cNvSpPr>
            <a:spLocks noGrp="1"/>
          </p:cNvSpPr>
          <p:nvPr>
            <p:ph idx="1"/>
          </p:nvPr>
        </p:nvSpPr>
        <p:spPr>
          <a:xfrm>
            <a:off x="457200" y="2332038"/>
            <a:ext cx="8229600" cy="4525962"/>
          </a:xfrm>
        </p:spPr>
        <p:txBody>
          <a:bodyPr/>
          <a:lstStyle/>
          <a:p>
            <a:pPr eaLnBrk="1" hangingPunct="1"/>
            <a:r>
              <a:rPr lang="en-US" smtClean="0"/>
              <a:t>(a) 101</a:t>
            </a:r>
          </a:p>
          <a:p>
            <a:pPr eaLnBrk="1" hangingPunct="1"/>
            <a:r>
              <a:rPr lang="en-US" smtClean="0"/>
              <a:t>(b) 110</a:t>
            </a:r>
          </a:p>
          <a:p>
            <a:pPr eaLnBrk="1" hangingPunct="1"/>
            <a:r>
              <a:rPr lang="en-US" smtClean="0"/>
              <a:t>(c) 1001</a:t>
            </a:r>
          </a:p>
          <a:p>
            <a:pPr eaLnBrk="1" hangingPunct="1"/>
            <a:r>
              <a:rPr lang="en-US" smtClean="0"/>
              <a:t>(d) 11101</a:t>
            </a:r>
          </a:p>
          <a:p>
            <a:pPr eaLnBrk="1" hangingPunct="1"/>
            <a:r>
              <a:rPr lang="en-US" smtClean="0"/>
              <a:t>(e) 100000</a:t>
            </a:r>
          </a:p>
          <a:p>
            <a:pPr eaLnBrk="1" hangingPunct="1"/>
            <a:r>
              <a:rPr lang="en-US" smtClean="0"/>
              <a:t>(f)  1011010</a:t>
            </a:r>
          </a:p>
          <a:p>
            <a:pPr eaLnBrk="1" hangingPunct="1"/>
            <a:r>
              <a:rPr lang="en-US" smtClean="0"/>
              <a:t>(g) 111000111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1399</Words>
  <Application>Microsoft Office PowerPoint</Application>
  <PresentationFormat>On-screen Show (4:3)</PresentationFormat>
  <Paragraphs>393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Basic PCM</vt:lpstr>
      <vt:lpstr>Why Telecom more Popular</vt:lpstr>
      <vt:lpstr>Cont…</vt:lpstr>
      <vt:lpstr>Slide 4</vt:lpstr>
      <vt:lpstr>Cont…</vt:lpstr>
      <vt:lpstr>Quantizing</vt:lpstr>
      <vt:lpstr>Exercise 1: Convert the following denary numbers to binary(Don’t use the method of dividing by 2, use the finger method)</vt:lpstr>
      <vt:lpstr>Answer to Exercise 1</vt:lpstr>
      <vt:lpstr>Exercise 2 Convert the following from binary to Denary(Using fingers only)</vt:lpstr>
      <vt:lpstr>Answers to Exercise 2</vt:lpstr>
      <vt:lpstr>Exercise 3 Convert the following denary numbers to hexa and then to binary</vt:lpstr>
      <vt:lpstr>Answers to Exercise 3</vt:lpstr>
      <vt:lpstr>The A law Signaling Compression  and Characteristics </vt:lpstr>
      <vt:lpstr>Cont…</vt:lpstr>
      <vt:lpstr>Encoding</vt:lpstr>
      <vt:lpstr>Convert the following samples into encoded format and calculate the signal /noise ratio</vt:lpstr>
      <vt:lpstr>Answers</vt:lpstr>
      <vt:lpstr>Slide 18</vt:lpstr>
      <vt:lpstr>Slide 19</vt:lpstr>
      <vt:lpstr>Slide 20</vt:lpstr>
      <vt:lpstr>Slide 21</vt:lpstr>
      <vt:lpstr>Slide 22</vt:lpstr>
      <vt:lpstr>Slide 23</vt:lpstr>
      <vt:lpstr>WAVE FORMS IN THE TRANSMISSION LINES</vt:lpstr>
      <vt:lpstr>Transcoding</vt:lpstr>
      <vt:lpstr>Difference Codes used in digital Transmission</vt:lpstr>
      <vt:lpstr>Question ? </vt:lpstr>
      <vt:lpstr>Slide 28</vt:lpstr>
      <vt:lpstr>Practical Transcording wave Forms High Density Bipolar 3.</vt:lpstr>
      <vt:lpstr>HDB3 Rules</vt:lpstr>
      <vt:lpstr>Slide 31</vt:lpstr>
      <vt:lpstr>Slide 32</vt:lpstr>
      <vt:lpstr>Slide 33</vt:lpstr>
      <vt:lpstr>SIGNALLING</vt:lpstr>
      <vt:lpstr>Cont…</vt:lpstr>
      <vt:lpstr>Slide 36</vt:lpstr>
      <vt:lpstr>Slide 37</vt:lpstr>
      <vt:lpstr>Slide 38</vt:lpstr>
      <vt:lpstr>Cont…</vt:lpstr>
      <vt:lpstr>Structure of Multiframe</vt:lpstr>
      <vt:lpstr>Slide 41</vt:lpstr>
      <vt:lpstr>Pcm equipment</vt:lpstr>
      <vt:lpstr>Pcm equipment(2) contd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PCM</dc:title>
  <dc:creator>nilu111</dc:creator>
  <cp:lastModifiedBy>nilu111</cp:lastModifiedBy>
  <cp:revision>2</cp:revision>
  <dcterms:created xsi:type="dcterms:W3CDTF">2010-06-18T16:42:58Z</dcterms:created>
  <dcterms:modified xsi:type="dcterms:W3CDTF">2011-07-19T07:44:03Z</dcterms:modified>
</cp:coreProperties>
</file>